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1"/>
  </p:notesMasterIdLst>
  <p:sldIdLst>
    <p:sldId id="258" r:id="rId2"/>
    <p:sldId id="453" r:id="rId3"/>
    <p:sldId id="266" r:id="rId4"/>
    <p:sldId id="298" r:id="rId5"/>
    <p:sldId id="299" r:id="rId6"/>
    <p:sldId id="301" r:id="rId7"/>
    <p:sldId id="262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55" r:id="rId50"/>
  </p:sldIdLst>
  <p:sldSz cx="9144000" cy="5143500" type="screen16x9"/>
  <p:notesSz cx="6858000" cy="9144000"/>
  <p:embeddedFontLst>
    <p:embeddedFont>
      <p:font typeface="Roboto Condensed" panose="02000000000000000000" pitchFamily="2" charset="0"/>
      <p:regular r:id="rId52"/>
      <p:bold r:id="rId53"/>
      <p:italic r:id="rId54"/>
      <p:boldItalic r:id="rId55"/>
    </p:embeddedFont>
    <p:embeddedFont>
      <p:font typeface="Rubik Light" panose="020B0604020202020204" charset="-79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Segoe UI Black" panose="020B0A02040204020203" pitchFamily="34" charset="0"/>
      <p:bold r:id="rId64"/>
      <p:boldItalic r:id="rId65"/>
    </p:embeddedFont>
    <p:embeddedFont>
      <p:font typeface="SVN-Gilroy" panose="00000500000000000000" pitchFamily="50" charset="0"/>
      <p:regular r:id="rId66"/>
      <p:bold r:id="rId67"/>
      <p:italic r:id="rId68"/>
      <p:boldItalic r:id="rId69"/>
    </p:embeddedFont>
    <p:embeddedFont>
      <p:font typeface="SVN-Gilroy Black" panose="00000A00000000000000" pitchFamily="50" charset="0"/>
      <p:bold r:id="rId70"/>
      <p:boldItalic r:id="rId71"/>
    </p:embeddedFont>
    <p:embeddedFont>
      <p:font typeface="SVN-Gilroy Heavy" panose="00000A00000000000000" pitchFamily="50" charset="0"/>
      <p:bold r:id="rId72"/>
      <p:boldItalic r:id="rId73"/>
    </p:embeddedFont>
    <p:embeddedFont>
      <p:font typeface="SVN-Gilroy Medium" panose="00000600000000000000" pitchFamily="50" charset="0"/>
      <p:regular r:id="rId74"/>
      <p:italic r:id="rId75"/>
    </p:embeddedFont>
    <p:embeddedFont>
      <p:font typeface="SVN-Gilroy SemiBold" panose="00000700000000000000" pitchFamily="50" charset="0"/>
      <p:bold r:id="rId76"/>
      <p:boldItalic r:id="rId77"/>
    </p:embeddedFont>
    <p:embeddedFont>
      <p:font typeface="SVN-Gilroy XBold" panose="00000900000000000000" pitchFamily="50" charset="0"/>
      <p:bold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F4"/>
    <a:srgbClr val="FF7900"/>
    <a:srgbClr val="FFFFFF"/>
    <a:srgbClr val="1675B6"/>
    <a:srgbClr val="85A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308FD3-94BD-4C09-A619-B883C9947C0E}">
  <a:tblStyle styleId="{FA308FD3-94BD-4C09-A619-B883C9947C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78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b293c6eb1_2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b293c6eb1_2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257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35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528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658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757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179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b293c6eb1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b293c6eb1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65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b293c6eb1_2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b293c6eb1_2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422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922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01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566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864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131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280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529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b293c6eb1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b293c6eb1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229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608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31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88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475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293c6eb1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293c6eb1_2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64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b293c6eb1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b293c6eb1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688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b293c6eb1_2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b293c6eb1_2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05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720000" y="1755438"/>
            <a:ext cx="4045200" cy="8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rgbClr val="FFAF4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20000" y="2604900"/>
            <a:ext cx="3653700" cy="8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/>
          <p:nvPr/>
        </p:nvSpPr>
        <p:spPr>
          <a:xfrm>
            <a:off x="7119825" y="-5650"/>
            <a:ext cx="2024100" cy="5143500"/>
          </a:xfrm>
          <a:prstGeom prst="rect">
            <a:avLst/>
          </a:prstGeom>
          <a:solidFill>
            <a:srgbClr val="FFA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5321950" y="540000"/>
            <a:ext cx="310200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FFAF4A"/>
                </a:solidFill>
                <a:highlight>
                  <a:srgbClr val="FFFFFF"/>
                </a:highlight>
                <a:latin typeface="Rubik Light"/>
                <a:ea typeface="Rubik Light"/>
                <a:cs typeface="Rubik Light"/>
                <a:sym typeface="Rubik Ligh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3830250"/>
            <a:ext cx="9144000" cy="1313400"/>
          </a:xfrm>
          <a:prstGeom prst="rect">
            <a:avLst/>
          </a:prstGeom>
          <a:solidFill>
            <a:srgbClr val="FFA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720000" y="3403000"/>
            <a:ext cx="512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rgbClr val="FFAF4A"/>
                </a:solidFill>
                <a:highlight>
                  <a:srgbClr val="FFFFFF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2" hasCustomPrompt="1"/>
          </p:nvPr>
        </p:nvSpPr>
        <p:spPr>
          <a:xfrm>
            <a:off x="6238500" y="3147550"/>
            <a:ext cx="2185500" cy="15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731225" y="4158600"/>
            <a:ext cx="5122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3100"/>
              <a:buFont typeface="Rubik Light"/>
              <a:buNone/>
              <a:defRPr sz="3100">
                <a:solidFill>
                  <a:srgbClr val="272727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3100"/>
              <a:buFont typeface="Rubik Light"/>
              <a:buNone/>
              <a:defRPr sz="3100">
                <a:solidFill>
                  <a:srgbClr val="272727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3100"/>
              <a:buFont typeface="Rubik Light"/>
              <a:buNone/>
              <a:defRPr sz="3100">
                <a:solidFill>
                  <a:srgbClr val="272727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3100"/>
              <a:buFont typeface="Rubik Light"/>
              <a:buNone/>
              <a:defRPr sz="3100">
                <a:solidFill>
                  <a:srgbClr val="272727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3100"/>
              <a:buFont typeface="Rubik Light"/>
              <a:buNone/>
              <a:defRPr sz="3100">
                <a:solidFill>
                  <a:srgbClr val="272727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3100"/>
              <a:buFont typeface="Rubik Light"/>
              <a:buNone/>
              <a:defRPr sz="3100">
                <a:solidFill>
                  <a:srgbClr val="272727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3100"/>
              <a:buFont typeface="Rubik Light"/>
              <a:buNone/>
              <a:defRPr sz="3100">
                <a:solidFill>
                  <a:srgbClr val="272727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3100"/>
              <a:buFont typeface="Rubik Light"/>
              <a:buNone/>
              <a:defRPr sz="3100">
                <a:solidFill>
                  <a:srgbClr val="272727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3100"/>
              <a:buFont typeface="Rubik Light"/>
              <a:buNone/>
              <a:defRPr sz="3100">
                <a:solidFill>
                  <a:srgbClr val="272727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88450"/>
            <a:ext cx="7704000" cy="3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600"/>
              <a:buFont typeface="Roboto Condensed"/>
              <a:buChar char="●"/>
              <a:defRPr sz="1600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600"/>
              <a:buFont typeface="Roboto Condensed"/>
              <a:buChar char="○"/>
              <a:defRPr sz="1600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600"/>
              <a:buFont typeface="Roboto Condensed"/>
              <a:buChar char="■"/>
              <a:defRPr sz="1600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600"/>
              <a:buFont typeface="Roboto Condensed"/>
              <a:buChar char="●"/>
              <a:defRPr sz="1600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600"/>
              <a:buFont typeface="Roboto Condensed"/>
              <a:buChar char="○"/>
              <a:defRPr sz="1600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600"/>
              <a:buFont typeface="Roboto Condensed"/>
              <a:buChar char="■"/>
              <a:defRPr sz="1600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600"/>
              <a:buFont typeface="Roboto Condensed"/>
              <a:buChar char="●"/>
              <a:defRPr sz="1600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600"/>
              <a:buFont typeface="Roboto Condensed"/>
              <a:buChar char="○"/>
              <a:defRPr sz="1600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600"/>
              <a:buFont typeface="Roboto Condensed"/>
              <a:buChar char="■"/>
              <a:defRPr sz="1600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8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8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3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3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3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3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8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8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8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8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900"/>
          </a:p>
        </p:txBody>
      </p:sp>
      <p:sp>
        <p:nvSpPr>
          <p:cNvPr id="3" name="Freeform 3"/>
          <p:cNvSpPr/>
          <p:nvPr/>
        </p:nvSpPr>
        <p:spPr>
          <a:xfrm>
            <a:off x="-1562100" y="0"/>
            <a:ext cx="10706100" cy="5143500"/>
          </a:xfrm>
          <a:custGeom>
            <a:avLst/>
            <a:gdLst/>
            <a:ahLst/>
            <a:cxnLst/>
            <a:rect l="l" t="t" r="r" b="b"/>
            <a:pathLst>
              <a:path w="15931706" h="11269345">
                <a:moveTo>
                  <a:pt x="0" y="0"/>
                </a:moveTo>
                <a:lnTo>
                  <a:pt x="15931706" y="0"/>
                </a:lnTo>
                <a:lnTo>
                  <a:pt x="15931706" y="11269345"/>
                </a:lnTo>
                <a:lnTo>
                  <a:pt x="0" y="11269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9706" r="-10850" b="-27005"/>
            </a:stretch>
          </a:blipFill>
        </p:spPr>
        <p:txBody>
          <a:bodyPr/>
          <a:lstStyle/>
          <a:p>
            <a:endParaRPr lang="en-VN" sz="900"/>
          </a:p>
        </p:txBody>
      </p:sp>
      <p:grpSp>
        <p:nvGrpSpPr>
          <p:cNvPr id="4" name="Group 4"/>
          <p:cNvGrpSpPr/>
          <p:nvPr/>
        </p:nvGrpSpPr>
        <p:grpSpPr>
          <a:xfrm>
            <a:off x="6553200" y="3378381"/>
            <a:ext cx="2590800" cy="463747"/>
            <a:chOff x="0" y="0"/>
            <a:chExt cx="1597353" cy="665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7353" cy="665221"/>
            </a:xfrm>
            <a:custGeom>
              <a:avLst/>
              <a:gdLst/>
              <a:ahLst/>
              <a:cxnLst/>
              <a:rect l="l" t="t" r="r" b="b"/>
              <a:pathLst>
                <a:path w="1597353" h="665221">
                  <a:moveTo>
                    <a:pt x="0" y="0"/>
                  </a:moveTo>
                  <a:lnTo>
                    <a:pt x="1597353" y="0"/>
                  </a:lnTo>
                  <a:lnTo>
                    <a:pt x="1597353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 sz="9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597353" cy="6747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20"/>
                </a:lnSpc>
              </a:pPr>
              <a:endParaRPr sz="9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3384927"/>
            <a:ext cx="866152" cy="457200"/>
            <a:chOff x="0" y="0"/>
            <a:chExt cx="1820946" cy="665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0946" cy="665221"/>
            </a:xfrm>
            <a:custGeom>
              <a:avLst/>
              <a:gdLst/>
              <a:ahLst/>
              <a:cxnLst/>
              <a:rect l="l" t="t" r="r" b="b"/>
              <a:pathLst>
                <a:path w="1820946" h="665221">
                  <a:moveTo>
                    <a:pt x="0" y="0"/>
                  </a:moveTo>
                  <a:lnTo>
                    <a:pt x="1820946" y="0"/>
                  </a:lnTo>
                  <a:lnTo>
                    <a:pt x="1820946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 sz="9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820946" cy="67474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220"/>
                </a:lnSpc>
              </a:pPr>
              <a:endParaRPr sz="9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59765" y="3027396"/>
            <a:ext cx="6239985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0"/>
              </a:lnSpc>
            </a:pPr>
            <a:r>
              <a:rPr lang="en-US" sz="50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3734" y="3613527"/>
            <a:ext cx="5932885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0"/>
              </a:lnSpc>
            </a:pPr>
            <a:r>
              <a:rPr lang="en-US" sz="5000" dirty="0">
                <a:solidFill>
                  <a:srgbClr val="FFFFFF"/>
                </a:solidFill>
                <a:latin typeface="SVN-Gilroy Medium" pitchFamily="2" charset="77"/>
              </a:rPr>
              <a:t>LESSON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0651" y="2729666"/>
            <a:ext cx="3753749" cy="15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20"/>
              </a:lnSpc>
              <a:spcBef>
                <a:spcPct val="0"/>
              </a:spcBef>
            </a:pPr>
            <a:r>
              <a:rPr lang="en-US" sz="1100" spc="352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pic>
        <p:nvPicPr>
          <p:cNvPr id="16" name="Picture 1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8A058C4-E4A3-E820-C098-86A5436EC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95250"/>
            <a:ext cx="1357215" cy="954889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03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1E76E-3922-0B8A-C890-996647D1E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F590F-1665-E254-09B0-C5AB88213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7" y="376901"/>
            <a:ext cx="6442024" cy="438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03">
            <a:hlinkClick r:id="" action="ppaction://media"/>
            <a:extLst>
              <a:ext uri="{FF2B5EF4-FFF2-40B4-BE49-F238E27FC236}">
                <a16:creationId xmlns:a16="http://schemas.microsoft.com/office/drawing/2014/main" id="{B3D514C5-6B73-C488-4D91-4B7C386D5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14815" y="3161166"/>
            <a:ext cx="1168014" cy="116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90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04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5E673-BA8D-2A0C-7CD6-78C850BD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6B467-F078-1999-D0B4-30A954DD8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1" y="336241"/>
            <a:ext cx="6872277" cy="439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04">
            <a:hlinkClick r:id="" action="ppaction://media"/>
            <a:extLst>
              <a:ext uri="{FF2B5EF4-FFF2-40B4-BE49-F238E27FC236}">
                <a16:creationId xmlns:a16="http://schemas.microsoft.com/office/drawing/2014/main" id="{69803236-6B54-80CF-CDB7-C5F5539EA0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45400" y="3290888"/>
            <a:ext cx="1190030" cy="119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04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05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021B1-DBC5-E2AE-6817-777F2C528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5F4BE-7630-0B34-5145-D32C1BC90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0" y="327704"/>
            <a:ext cx="6403640" cy="438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05">
            <a:hlinkClick r:id="" action="ppaction://media"/>
            <a:extLst>
              <a:ext uri="{FF2B5EF4-FFF2-40B4-BE49-F238E27FC236}">
                <a16:creationId xmlns:a16="http://schemas.microsoft.com/office/drawing/2014/main" id="{55B4912B-C9CF-F257-FF08-C961CB7D4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48001" y="3262766"/>
            <a:ext cx="1287429" cy="12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85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06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73C963-2A73-A2D8-A5D6-75BE0BEE6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1D1CA-C813-ADDF-4CAC-12538642E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0" y="378942"/>
            <a:ext cx="6461991" cy="438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06">
            <a:hlinkClick r:id="" action="ppaction://media"/>
            <a:extLst>
              <a:ext uri="{FF2B5EF4-FFF2-40B4-BE49-F238E27FC236}">
                <a16:creationId xmlns:a16="http://schemas.microsoft.com/office/drawing/2014/main" id="{302AC6CC-98F1-5F64-8ADC-07A5BDFE6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95078" y="3178628"/>
            <a:ext cx="1150551" cy="11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95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>
            <a:spLocks noGrp="1"/>
          </p:cNvSpPr>
          <p:nvPr>
            <p:ph type="subTitle" idx="1"/>
          </p:nvPr>
        </p:nvSpPr>
        <p:spPr>
          <a:xfrm>
            <a:off x="720000" y="1721498"/>
            <a:ext cx="3653700" cy="8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latin typeface="SVN-Gilroy" panose="00000500000000000000" pitchFamily="50" charset="0"/>
              </a:rPr>
              <a:t>Tapescript</a:t>
            </a:r>
            <a:r>
              <a:rPr lang="en-US">
                <a:latin typeface="SVN-Gilroy" panose="00000500000000000000" pitchFamily="50" charset="0"/>
              </a:rPr>
              <a:t> &amp; </a:t>
            </a:r>
            <a:r>
              <a:rPr lang="en-US" err="1">
                <a:latin typeface="SVN-Gilroy" panose="00000500000000000000" pitchFamily="50" charset="0"/>
              </a:rPr>
              <a:t>Anwser</a:t>
            </a:r>
            <a:r>
              <a:rPr lang="en-US">
                <a:latin typeface="SVN-Gilroy" panose="00000500000000000000" pitchFamily="50" charset="0"/>
              </a:rPr>
              <a:t> Key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14850-A875-4878-8F73-59D98DC44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520" b="8000"/>
          <a:stretch/>
        </p:blipFill>
        <p:spPr>
          <a:xfrm>
            <a:off x="4305985" y="49518"/>
            <a:ext cx="4690110" cy="4732020"/>
          </a:xfrm>
          <a:prstGeom prst="rect">
            <a:avLst/>
          </a:prstGeom>
        </p:spPr>
      </p:pic>
      <p:sp>
        <p:nvSpPr>
          <p:cNvPr id="395" name="Google Shape;395;p42"/>
          <p:cNvSpPr txBox="1">
            <a:spLocks noGrp="1"/>
          </p:cNvSpPr>
          <p:nvPr>
            <p:ph type="title"/>
          </p:nvPr>
        </p:nvSpPr>
        <p:spPr>
          <a:xfrm>
            <a:off x="719999" y="1220382"/>
            <a:ext cx="5201829" cy="8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37F4"/>
                </a:solidFill>
                <a:latin typeface="SVN-Gilroy" panose="00000500000000000000" pitchFamily="50" charset="0"/>
              </a:rPr>
              <a:t>ACTUAL TEST </a:t>
            </a:r>
            <a:r>
              <a:rPr lang="vi-VN" b="1" dirty="0">
                <a:solidFill>
                  <a:srgbClr val="0037F4"/>
                </a:solidFill>
                <a:latin typeface="SVN-Gilroy" panose="00000500000000000000" pitchFamily="50" charset="0"/>
              </a:rPr>
              <a:t>01</a:t>
            </a:r>
            <a:endParaRPr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5FA827-63EB-4FAF-A743-0202CD5EB850}"/>
              </a:ext>
            </a:extLst>
          </p:cNvPr>
          <p:cNvSpPr/>
          <p:nvPr/>
        </p:nvSpPr>
        <p:spPr>
          <a:xfrm>
            <a:off x="836907" y="2537798"/>
            <a:ext cx="4153547" cy="1879219"/>
          </a:xfrm>
          <a:prstGeom prst="rect">
            <a:avLst/>
          </a:prstGeom>
          <a:solidFill>
            <a:srgbClr val="FF7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C6C0F-A912-458C-8BF6-1B79886DB163}"/>
              </a:ext>
            </a:extLst>
          </p:cNvPr>
          <p:cNvSpPr txBox="1"/>
          <p:nvPr/>
        </p:nvSpPr>
        <p:spPr>
          <a:xfrm>
            <a:off x="1456905" y="2561960"/>
            <a:ext cx="3533549" cy="1748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1-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B</a:t>
            </a: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		4-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A</a:t>
            </a:r>
            <a:endParaRPr lang="en-US" sz="2500" b="1" dirty="0">
              <a:solidFill>
                <a:schemeClr val="bg1"/>
              </a:solidFill>
              <a:latin typeface="SVN-Gilroy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2-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C</a:t>
            </a: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		5-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B</a:t>
            </a:r>
            <a:endParaRPr lang="en-US" sz="2500" b="1" dirty="0">
              <a:solidFill>
                <a:schemeClr val="bg1"/>
              </a:solidFill>
              <a:latin typeface="SVN-Gilroy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3-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A</a:t>
            </a: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		6-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D</a:t>
            </a:r>
            <a:endParaRPr lang="en-US" sz="2500" b="1" dirty="0">
              <a:solidFill>
                <a:schemeClr val="bg1"/>
              </a:solidFill>
              <a:latin typeface="SVN-Gilroy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2FDC6-2E2F-2F5F-6535-D0ADE278A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49518"/>
            <a:ext cx="1286724" cy="90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93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>
                <a:solidFill>
                  <a:schemeClr val="bg1"/>
                </a:solidFill>
                <a:latin typeface="SVN-Gilroy" panose="00000500000000000000" pitchFamily="50" charset="0"/>
              </a:rPr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856205" y="1153886"/>
            <a:ext cx="4107092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F1C42D-F14D-41B4-A894-3BEE7D1F01AB}"/>
              </a:ext>
            </a:extLst>
          </p:cNvPr>
          <p:cNvSpPr/>
          <p:nvPr/>
        </p:nvSpPr>
        <p:spPr>
          <a:xfrm>
            <a:off x="5050970" y="2365829"/>
            <a:ext cx="3730174" cy="478971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5164767" y="1919916"/>
            <a:ext cx="3912326" cy="174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She’s searching in her handbag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She’s looking in a display case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She’s paying for a purchase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She’s holding some flowers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AA70F-129D-A720-7F74-AB1AF746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6" y="0"/>
            <a:ext cx="1286724" cy="905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032F1C-8EA9-5405-DA54-6FE54B4DF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" y="1075513"/>
            <a:ext cx="4657987" cy="330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01">
            <a:hlinkClick r:id="" action="ppaction://media"/>
            <a:extLst>
              <a:ext uri="{FF2B5EF4-FFF2-40B4-BE49-F238E27FC236}">
                <a16:creationId xmlns:a16="http://schemas.microsoft.com/office/drawing/2014/main" id="{5F5D7347-9AA8-F6D6-6748-F5DFF42CB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5615" y="213974"/>
            <a:ext cx="910629" cy="9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71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4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 dirty="0">
                <a:solidFill>
                  <a:schemeClr val="bg1"/>
                </a:solidFill>
                <a:latin typeface="SVN-Gilroy" panose="00000500000000000000" pitchFamily="50" charset="0"/>
              </a:rPr>
              <a:t>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702413" y="1153886"/>
            <a:ext cx="4260884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568DD-D99C-4CC3-8DB2-28656F9BE8D1}"/>
              </a:ext>
            </a:extLst>
          </p:cNvPr>
          <p:cNvSpPr/>
          <p:nvPr/>
        </p:nvSpPr>
        <p:spPr>
          <a:xfrm>
            <a:off x="4876692" y="2571750"/>
            <a:ext cx="3912326" cy="418193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4876692" y="1614627"/>
            <a:ext cx="3912326" cy="253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man is switching off a lamp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man is opening some curtains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man is seated by a window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man’s hanging some photographs on the wall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endParaRPr lang="en-US" sz="1500" dirty="0">
              <a:solidFill>
                <a:schemeClr val="bg1"/>
              </a:solidFill>
              <a:effectLst/>
              <a:latin typeface="SVN-Gilroy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48AAE-7266-AF52-3E04-34FE119F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6" y="0"/>
            <a:ext cx="1286724" cy="905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CAFDE-A67C-BFA4-E9B7-5F0D1AFA0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8" y="1153886"/>
            <a:ext cx="4474442" cy="323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02">
            <a:hlinkClick r:id="" action="ppaction://media"/>
            <a:extLst>
              <a:ext uri="{FF2B5EF4-FFF2-40B4-BE49-F238E27FC236}">
                <a16:creationId xmlns:a16="http://schemas.microsoft.com/office/drawing/2014/main" id="{D4B0E4E4-B02A-8AB1-01BC-7A698D109E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2425" y="273050"/>
            <a:ext cx="910629" cy="9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3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61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 dirty="0">
                <a:solidFill>
                  <a:schemeClr val="bg1"/>
                </a:solidFill>
                <a:latin typeface="SVN-Gilroy" panose="00000500000000000000" pitchFamily="50" charset="0"/>
              </a:rPr>
              <a:t>03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572000" y="1153886"/>
            <a:ext cx="4391297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DD4311-96D5-42C4-8877-933869A2224A}"/>
              </a:ext>
            </a:extLst>
          </p:cNvPr>
          <p:cNvSpPr/>
          <p:nvPr/>
        </p:nvSpPr>
        <p:spPr>
          <a:xfrm>
            <a:off x="4669896" y="1725565"/>
            <a:ext cx="3817652" cy="528911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4643960" y="1710060"/>
            <a:ext cx="4247375" cy="174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chairs are arranged in a circle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stairs are being cleaned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roof is being repaired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A tree is being trimmed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51364-B631-6809-D643-BCDB242C0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25" y="-107432"/>
            <a:ext cx="1286724" cy="905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922C69-D1C4-E329-8E87-89E31B689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5" y="1127579"/>
            <a:ext cx="4513325" cy="30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03">
            <a:hlinkClick r:id="" action="ppaction://media"/>
            <a:extLst>
              <a:ext uri="{FF2B5EF4-FFF2-40B4-BE49-F238E27FC236}">
                <a16:creationId xmlns:a16="http://schemas.microsoft.com/office/drawing/2014/main" id="{95F3400A-C869-A2F5-078F-39BF86171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1738" y="258763"/>
            <a:ext cx="910628" cy="9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3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50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>
                <a:solidFill>
                  <a:schemeClr val="bg1"/>
                </a:solidFill>
                <a:latin typeface="SVN-Gilroy" panose="00000500000000000000" pitchFamily="50" charset="0"/>
              </a:rPr>
              <a:t>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942776" y="1146671"/>
            <a:ext cx="4032816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6ADFA2-95C9-4494-82DB-639FEB35B09D}"/>
              </a:ext>
            </a:extLst>
          </p:cNvPr>
          <p:cNvSpPr/>
          <p:nvPr/>
        </p:nvSpPr>
        <p:spPr>
          <a:xfrm>
            <a:off x="5036749" y="1799067"/>
            <a:ext cx="3790072" cy="574415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5036749" y="1846633"/>
            <a:ext cx="4007093" cy="174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One of the women is wearing a scarf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women are talking to each other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man is pouring coffee into a cup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people are closing their menus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A49D8D-D353-C6A1-0753-D1A6AD3A9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6" y="0"/>
            <a:ext cx="1286724" cy="905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19D3BF-8B55-B7D7-EE85-A0A8C3358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4" y="1262278"/>
            <a:ext cx="4833422" cy="309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04">
            <a:hlinkClick r:id="" action="ppaction://media"/>
            <a:extLst>
              <a:ext uri="{FF2B5EF4-FFF2-40B4-BE49-F238E27FC236}">
                <a16:creationId xmlns:a16="http://schemas.microsoft.com/office/drawing/2014/main" id="{33567C4D-8C0C-3200-A36C-DAD146001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43687" y="301625"/>
            <a:ext cx="910629" cy="9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12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6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>
                <a:solidFill>
                  <a:schemeClr val="bg1"/>
                </a:solidFill>
                <a:latin typeface="SVN-Gilroy" panose="00000500000000000000" pitchFamily="50" charset="0"/>
              </a:rPr>
              <a:t>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642613" y="1153886"/>
            <a:ext cx="4320684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712333-7145-4896-B1E3-0DE7513D519C}"/>
              </a:ext>
            </a:extLst>
          </p:cNvPr>
          <p:cNvSpPr/>
          <p:nvPr/>
        </p:nvSpPr>
        <p:spPr>
          <a:xfrm>
            <a:off x="4724139" y="2307771"/>
            <a:ext cx="4115061" cy="551543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4854768" y="1910968"/>
            <a:ext cx="4458387" cy="2078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notice is being hung on a post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women are walking toward a doorway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man is changing a bicycle tire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basket is being removed from a cart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endParaRPr lang="en-US" dirty="0">
              <a:solidFill>
                <a:schemeClr val="bg1"/>
              </a:solidFill>
              <a:effectLst/>
              <a:latin typeface="SVN-Gilroy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4BEF1-6533-49D3-BAC5-717F76E39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6" y="0"/>
            <a:ext cx="1286724" cy="905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19E2DC-EA0F-C7CD-97B7-5B0F11A41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1" y="1190579"/>
            <a:ext cx="4520759" cy="30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05">
            <a:hlinkClick r:id="" action="ppaction://media"/>
            <a:extLst>
              <a:ext uri="{FF2B5EF4-FFF2-40B4-BE49-F238E27FC236}">
                <a16:creationId xmlns:a16="http://schemas.microsoft.com/office/drawing/2014/main" id="{FC25CB01-F75A-FED1-9AF8-087E2E00CC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3884" y="244765"/>
            <a:ext cx="909121" cy="9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85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69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 animBg="1"/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0119" y="-326078"/>
            <a:ext cx="1872308" cy="18723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9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9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5144" y="3743555"/>
            <a:ext cx="1175427" cy="1175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9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900"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4"/>
            <a:ext cx="9144000" cy="5182254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95250"/>
            <a:ext cx="1357215" cy="954889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1450720" y="866143"/>
            <a:ext cx="6239985" cy="574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36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1757820" y="1863036"/>
            <a:ext cx="5932885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 b="1" dirty="0">
                <a:solidFill>
                  <a:schemeClr val="bg1"/>
                </a:solidFill>
                <a:latin typeface="SVN-Gilroy XBold" pitchFamily="2" charset="77"/>
              </a:rPr>
              <a:t>LESSON 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2634392" y="705751"/>
            <a:ext cx="3753749" cy="15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0"/>
              </a:lnSpc>
              <a:spcBef>
                <a:spcPct val="0"/>
              </a:spcBef>
            </a:pPr>
            <a:r>
              <a:rPr lang="en-US" sz="1050" spc="352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1757820" y="2643099"/>
            <a:ext cx="5282760" cy="557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50"/>
              </a:lnSpc>
            </a:pPr>
            <a:r>
              <a:rPr lang="en-US" sz="3000" b="1" dirty="0">
                <a:solidFill>
                  <a:schemeClr val="bg1"/>
                </a:solidFill>
                <a:latin typeface="SVN-Gilroy SemiBold" pitchFamily="2" charset="77"/>
              </a:rPr>
              <a:t>PART </a:t>
            </a:r>
            <a:r>
              <a:rPr lang="en-US" sz="3000" b="1">
                <a:solidFill>
                  <a:schemeClr val="bg1"/>
                </a:solidFill>
                <a:latin typeface="SVN-Gilroy SemiBold" pitchFamily="2" charset="77"/>
              </a:rPr>
              <a:t>1: LUYỆN ĐỀ TỔNG HỢP</a:t>
            </a:r>
            <a:endParaRPr lang="en-US" sz="30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1819635" y="2491413"/>
            <a:ext cx="5377699" cy="98962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50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0407" y="3860653"/>
            <a:ext cx="481717" cy="481717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58046" y="1887295"/>
            <a:ext cx="510725" cy="510725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>
                <a:solidFill>
                  <a:schemeClr val="bg1"/>
                </a:solidFill>
                <a:latin typeface="SVN-Gilroy" panose="00000500000000000000" pitchFamily="50" charset="0"/>
              </a:rPr>
              <a:t>06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920334" y="1153886"/>
            <a:ext cx="4042963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6AE501-9C09-4F92-8ED2-B7D581DA730D}"/>
              </a:ext>
            </a:extLst>
          </p:cNvPr>
          <p:cNvSpPr/>
          <p:nvPr/>
        </p:nvSpPr>
        <p:spPr>
          <a:xfrm>
            <a:off x="4990961" y="3178629"/>
            <a:ext cx="3802559" cy="457348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4990962" y="1583723"/>
            <a:ext cx="4153038" cy="1976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shop assistant is giving a man some money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people are entering a supermarket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cashier is putting merchandise into a bag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customers are waiting in 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032EF-E82C-D322-7D91-85A61FD86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6" y="0"/>
            <a:ext cx="1286724" cy="905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C6E9EE-A3E3-DB36-0910-ACCA2D36A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" y="1127009"/>
            <a:ext cx="4763752" cy="323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06">
            <a:hlinkClick r:id="" action="ppaction://media"/>
            <a:extLst>
              <a:ext uri="{FF2B5EF4-FFF2-40B4-BE49-F238E27FC236}">
                <a16:creationId xmlns:a16="http://schemas.microsoft.com/office/drawing/2014/main" id="{81732C2D-22CE-A629-E9E9-4B911D034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8621" y="216380"/>
            <a:ext cx="910629" cy="9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0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8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68C76B-2C70-4A9A-A637-40FC952C9C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"/>
          <a:stretch/>
        </p:blipFill>
        <p:spPr>
          <a:xfrm>
            <a:off x="9158" y="0"/>
            <a:ext cx="9134841" cy="3814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75BB4A-A793-4AE9-A135-66C5F07BAC22}"/>
              </a:ext>
            </a:extLst>
          </p:cNvPr>
          <p:cNvSpPr/>
          <p:nvPr/>
        </p:nvSpPr>
        <p:spPr>
          <a:xfrm>
            <a:off x="0" y="3814730"/>
            <a:ext cx="9144000" cy="132877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720000" y="3403000"/>
            <a:ext cx="512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7900"/>
                </a:solidFill>
                <a:latin typeface="SVN-Gilroy" panose="00000500000000000000" pitchFamily="50" charset="0"/>
              </a:rPr>
              <a:t>ACTUAL TEST 2</a:t>
            </a:r>
            <a:endParaRPr sz="5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sp>
        <p:nvSpPr>
          <p:cNvPr id="245" name="Google Shape;245;p33"/>
          <p:cNvSpPr txBox="1">
            <a:spLocks noGrp="1"/>
          </p:cNvSpPr>
          <p:nvPr>
            <p:ph type="title" idx="2"/>
          </p:nvPr>
        </p:nvSpPr>
        <p:spPr>
          <a:xfrm>
            <a:off x="6238500" y="3147550"/>
            <a:ext cx="2185500" cy="15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SVN-Gilroy" panose="00000500000000000000" pitchFamily="50" charset="0"/>
              </a:rPr>
              <a:t>0</a:t>
            </a:r>
            <a:r>
              <a:rPr lang="en-US" b="1">
                <a:latin typeface="SVN-Gilroy" panose="00000500000000000000" pitchFamily="50" charset="0"/>
              </a:rPr>
              <a:t>1</a:t>
            </a:r>
            <a:endParaRPr b="1" dirty="0">
              <a:latin typeface="SVN-Gilroy" panose="00000500000000000000" pitchFamily="50" charset="0"/>
            </a:endParaRPr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"/>
          </p:nvPr>
        </p:nvSpPr>
        <p:spPr>
          <a:xfrm>
            <a:off x="731225" y="4158600"/>
            <a:ext cx="5122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VN-Gilroy" panose="00000500000000000000" pitchFamily="50" charset="0"/>
              </a:rPr>
              <a:t>ZENLISH – HỌC TOEIC 1 LẦN LÀ ĐẠT</a:t>
            </a:r>
            <a:endParaRPr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1C18E6-316F-7613-F95E-FFBA7E20E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37" y="0"/>
            <a:ext cx="1286724" cy="90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13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01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46F34-3233-432F-5A62-B22C34B1B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350C48-81D4-9796-3DB9-FA47B53BE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0" y="478597"/>
            <a:ext cx="6722259" cy="430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01">
            <a:hlinkClick r:id="" action="ppaction://media"/>
            <a:extLst>
              <a:ext uri="{FF2B5EF4-FFF2-40B4-BE49-F238E27FC236}">
                <a16:creationId xmlns:a16="http://schemas.microsoft.com/office/drawing/2014/main" id="{49F42D16-FEDC-1D1E-CB9C-CF3D231A85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37087" y="3103336"/>
            <a:ext cx="1120774" cy="11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78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64352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02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D6645-C9C1-9453-F71A-96B04D512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54AF4C-AB5F-F64C-C53B-6FF3C8F81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69" y="388937"/>
            <a:ext cx="6480342" cy="445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02">
            <a:hlinkClick r:id="" action="ppaction://media"/>
            <a:extLst>
              <a:ext uri="{FF2B5EF4-FFF2-40B4-BE49-F238E27FC236}">
                <a16:creationId xmlns:a16="http://schemas.microsoft.com/office/drawing/2014/main" id="{9B94C47B-1F83-4D63-7205-CBC1842EA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78057" y="3049013"/>
            <a:ext cx="1116133" cy="11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08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03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1E76E-3922-0B8A-C890-996647D1E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1428A0-F65D-1472-8003-0FD8FD051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691" y="152440"/>
            <a:ext cx="4159899" cy="483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03">
            <a:hlinkClick r:id="" action="ppaction://media"/>
            <a:extLst>
              <a:ext uri="{FF2B5EF4-FFF2-40B4-BE49-F238E27FC236}">
                <a16:creationId xmlns:a16="http://schemas.microsoft.com/office/drawing/2014/main" id="{4E80C6B7-E801-C4BC-70D5-F8B15D759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8250" y="3123242"/>
            <a:ext cx="1205940" cy="12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7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04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5E673-BA8D-2A0C-7CD6-78C850BD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5E998-E6B5-B738-078E-49C22A1BE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7" y="157732"/>
            <a:ext cx="6280916" cy="482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04">
            <a:hlinkClick r:id="" action="ppaction://media"/>
            <a:extLst>
              <a:ext uri="{FF2B5EF4-FFF2-40B4-BE49-F238E27FC236}">
                <a16:creationId xmlns:a16="http://schemas.microsoft.com/office/drawing/2014/main" id="{AB8E9422-A037-F185-A42E-819D2065D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31566" y="3110274"/>
            <a:ext cx="1237340" cy="12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20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05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021B1-DBC5-E2AE-6817-777F2C528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82B2AA-6CB5-62D3-40F0-420AE2AEC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9" y="337083"/>
            <a:ext cx="6685464" cy="433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05">
            <a:hlinkClick r:id="" action="ppaction://media"/>
            <a:extLst>
              <a:ext uri="{FF2B5EF4-FFF2-40B4-BE49-F238E27FC236}">
                <a16:creationId xmlns:a16="http://schemas.microsoft.com/office/drawing/2014/main" id="{6B2705B5-128F-3C75-5A2C-AEED05687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72111" y="2846740"/>
            <a:ext cx="1250726" cy="125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47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06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73C963-2A73-A2D8-A5D6-75BE0BEE6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546D36-AB51-8460-229B-EB74EBE03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27" y="386069"/>
            <a:ext cx="6121259" cy="44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06">
            <a:hlinkClick r:id="" action="ppaction://media"/>
            <a:extLst>
              <a:ext uri="{FF2B5EF4-FFF2-40B4-BE49-F238E27FC236}">
                <a16:creationId xmlns:a16="http://schemas.microsoft.com/office/drawing/2014/main" id="{2A351917-15DD-3FBE-15CE-EB24D10BE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16825" y="3117623"/>
            <a:ext cx="1328670" cy="13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69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>
            <a:spLocks noGrp="1"/>
          </p:cNvSpPr>
          <p:nvPr>
            <p:ph type="subTitle" idx="1"/>
          </p:nvPr>
        </p:nvSpPr>
        <p:spPr>
          <a:xfrm>
            <a:off x="720000" y="1721498"/>
            <a:ext cx="3653700" cy="8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latin typeface="SVN-Gilroy" panose="00000500000000000000" pitchFamily="50" charset="0"/>
              </a:rPr>
              <a:t>Tapescript</a:t>
            </a:r>
            <a:r>
              <a:rPr lang="en-US">
                <a:latin typeface="SVN-Gilroy" panose="00000500000000000000" pitchFamily="50" charset="0"/>
              </a:rPr>
              <a:t> &amp; </a:t>
            </a:r>
            <a:r>
              <a:rPr lang="en-US" err="1">
                <a:latin typeface="SVN-Gilroy" panose="00000500000000000000" pitchFamily="50" charset="0"/>
              </a:rPr>
              <a:t>Anwser</a:t>
            </a:r>
            <a:r>
              <a:rPr lang="en-US">
                <a:latin typeface="SVN-Gilroy" panose="00000500000000000000" pitchFamily="50" charset="0"/>
              </a:rPr>
              <a:t> Key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14850-A875-4878-8F73-59D98DC44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520" b="8000"/>
          <a:stretch/>
        </p:blipFill>
        <p:spPr>
          <a:xfrm>
            <a:off x="4305985" y="49518"/>
            <a:ext cx="4690110" cy="4732020"/>
          </a:xfrm>
          <a:prstGeom prst="rect">
            <a:avLst/>
          </a:prstGeom>
        </p:spPr>
      </p:pic>
      <p:sp>
        <p:nvSpPr>
          <p:cNvPr id="395" name="Google Shape;395;p42"/>
          <p:cNvSpPr txBox="1">
            <a:spLocks noGrp="1"/>
          </p:cNvSpPr>
          <p:nvPr>
            <p:ph type="title"/>
          </p:nvPr>
        </p:nvSpPr>
        <p:spPr>
          <a:xfrm>
            <a:off x="719999" y="1220382"/>
            <a:ext cx="5201829" cy="8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37F4"/>
                </a:solidFill>
                <a:latin typeface="SVN-Gilroy" panose="00000500000000000000" pitchFamily="50" charset="0"/>
              </a:rPr>
              <a:t>ACTUAL TEST </a:t>
            </a:r>
            <a:r>
              <a:rPr lang="vi-VN" b="1" dirty="0">
                <a:solidFill>
                  <a:srgbClr val="0037F4"/>
                </a:solidFill>
                <a:latin typeface="SVN-Gilroy" panose="00000500000000000000" pitchFamily="50" charset="0"/>
              </a:rPr>
              <a:t>02</a:t>
            </a:r>
            <a:endParaRPr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5FA827-63EB-4FAF-A743-0202CD5EB850}"/>
              </a:ext>
            </a:extLst>
          </p:cNvPr>
          <p:cNvSpPr/>
          <p:nvPr/>
        </p:nvSpPr>
        <p:spPr>
          <a:xfrm>
            <a:off x="836907" y="2537798"/>
            <a:ext cx="4153547" cy="1879219"/>
          </a:xfrm>
          <a:prstGeom prst="rect">
            <a:avLst/>
          </a:prstGeom>
          <a:solidFill>
            <a:srgbClr val="FF7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C6C0F-A912-458C-8BF6-1B79886DB163}"/>
              </a:ext>
            </a:extLst>
          </p:cNvPr>
          <p:cNvSpPr txBox="1"/>
          <p:nvPr/>
        </p:nvSpPr>
        <p:spPr>
          <a:xfrm>
            <a:off x="1456905" y="2561960"/>
            <a:ext cx="3533549" cy="1748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1-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C</a:t>
            </a: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		4-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B</a:t>
            </a:r>
            <a:endParaRPr lang="en-US" sz="2500" b="1" dirty="0">
              <a:solidFill>
                <a:schemeClr val="bg1"/>
              </a:solidFill>
              <a:latin typeface="SVN-Gilroy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2-C		5-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D</a:t>
            </a:r>
            <a:endParaRPr lang="en-US" sz="2500" b="1" dirty="0">
              <a:solidFill>
                <a:schemeClr val="bg1"/>
              </a:solidFill>
              <a:latin typeface="SVN-Gilroy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3-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B</a:t>
            </a: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		6-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A</a:t>
            </a:r>
            <a:endParaRPr lang="en-US" sz="2500" b="1" dirty="0">
              <a:solidFill>
                <a:schemeClr val="bg1"/>
              </a:solidFill>
              <a:latin typeface="SVN-Gilroy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2FDC6-2E2F-2F5F-6535-D0ADE278A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49518"/>
            <a:ext cx="1286724" cy="90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87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>
                <a:solidFill>
                  <a:schemeClr val="bg1"/>
                </a:solidFill>
                <a:latin typeface="SVN-Gilroy" panose="00000500000000000000" pitchFamily="50" charset="0"/>
              </a:rPr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856205" y="1153886"/>
            <a:ext cx="4107092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F1C42D-F14D-41B4-A894-3BEE7D1F01AB}"/>
              </a:ext>
            </a:extLst>
          </p:cNvPr>
          <p:cNvSpPr/>
          <p:nvPr/>
        </p:nvSpPr>
        <p:spPr>
          <a:xfrm>
            <a:off x="5010103" y="2770414"/>
            <a:ext cx="3467105" cy="378408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5030537" y="1800408"/>
            <a:ext cx="3912326" cy="174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He’s walking along the shore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He’s swimming in the sea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He’s holding a fishing pole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He’s getting into a boat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AA70F-129D-A720-7F74-AB1AF746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6" y="0"/>
            <a:ext cx="1286724" cy="90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C30B1-8D92-ADBE-2BEC-5293205CB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" y="1283380"/>
            <a:ext cx="4647846" cy="297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01">
            <a:hlinkClick r:id="" action="ppaction://media"/>
            <a:extLst>
              <a:ext uri="{FF2B5EF4-FFF2-40B4-BE49-F238E27FC236}">
                <a16:creationId xmlns:a16="http://schemas.microsoft.com/office/drawing/2014/main" id="{BF4810DC-3DA9-709A-B0F0-3B60A6AC8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4437" y="152402"/>
            <a:ext cx="910628" cy="9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0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39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2250B1C9-8E1E-A9D8-A738-D2300CEE7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58" y="1200150"/>
            <a:ext cx="8447485" cy="1866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9pPr>
          </a:lstStyle>
          <a:p>
            <a:pPr algn="ctr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6000" b="1" dirty="0">
                <a:solidFill>
                  <a:srgbClr val="0D45F5"/>
                </a:solidFill>
                <a:latin typeface="SVN-Gilroy Black" pitchFamily="50" charset="0"/>
              </a:rPr>
              <a:t>GIỚI THIỆU </a:t>
            </a:r>
            <a:endParaRPr lang="en-US" altLang="en-US" sz="6000" b="1" dirty="0">
              <a:solidFill>
                <a:srgbClr val="FF7900"/>
              </a:solidFill>
              <a:latin typeface="SVN-Gilroy Black" pitchFamily="50" charset="0"/>
            </a:endParaRPr>
          </a:p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800" b="1" dirty="0">
                <a:solidFill>
                  <a:srgbClr val="FF7900"/>
                </a:solidFill>
                <a:latin typeface="SVN-Gilroy Black" pitchFamily="50" charset="0"/>
              </a:rPr>
              <a:t>LÝ THUYẾT PART 1 LISTENING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 dirty="0">
                <a:solidFill>
                  <a:schemeClr val="bg1"/>
                </a:solidFill>
                <a:latin typeface="SVN-Gilroy" panose="00000500000000000000" pitchFamily="50" charset="0"/>
              </a:rPr>
              <a:t>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702413" y="1153886"/>
            <a:ext cx="4260884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568DD-D99C-4CC3-8DB2-28656F9BE8D1}"/>
              </a:ext>
            </a:extLst>
          </p:cNvPr>
          <p:cNvSpPr/>
          <p:nvPr/>
        </p:nvSpPr>
        <p:spPr>
          <a:xfrm>
            <a:off x="4876692" y="2960915"/>
            <a:ext cx="3912326" cy="740228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4876692" y="1685202"/>
            <a:ext cx="3912326" cy="2434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woman’s standing on a busy street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woman’s wiping a car window with a cloth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woman’s carrying a jacket over her arm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woman’s parking a vehicle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48AAE-7266-AF52-3E04-34FE119F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6" y="0"/>
            <a:ext cx="1286724" cy="90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7972A-E90D-E981-715E-1DF82896F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" y="1222085"/>
            <a:ext cx="4501749" cy="309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02">
            <a:hlinkClick r:id="" action="ppaction://media"/>
            <a:extLst>
              <a:ext uri="{FF2B5EF4-FFF2-40B4-BE49-F238E27FC236}">
                <a16:creationId xmlns:a16="http://schemas.microsoft.com/office/drawing/2014/main" id="{EC0A0B5C-CE96-8C31-DFFE-553F4B61D1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4484" y="147600"/>
            <a:ext cx="910629" cy="9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3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69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 dirty="0">
                <a:solidFill>
                  <a:schemeClr val="bg1"/>
                </a:solidFill>
                <a:latin typeface="SVN-Gilroy" panose="00000500000000000000" pitchFamily="50" charset="0"/>
              </a:rPr>
              <a:t>03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572000" y="1153886"/>
            <a:ext cx="4391297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DD4311-96D5-42C4-8877-933869A2224A}"/>
              </a:ext>
            </a:extLst>
          </p:cNvPr>
          <p:cNvSpPr/>
          <p:nvPr/>
        </p:nvSpPr>
        <p:spPr>
          <a:xfrm>
            <a:off x="4715921" y="2162629"/>
            <a:ext cx="4108766" cy="409122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4715921" y="1680594"/>
            <a:ext cx="4247375" cy="219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truck has stopped at a traffic light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man is loading boxes onto a cart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man is kneeling on the grass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boxes are stacked on the ground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endParaRPr lang="en-US" sz="1500" dirty="0">
              <a:solidFill>
                <a:schemeClr val="bg1"/>
              </a:solidFill>
              <a:effectLst/>
              <a:latin typeface="SVN-Gilroy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51364-B631-6809-D643-BCDB242C0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25" y="-107432"/>
            <a:ext cx="1286724" cy="90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73B7C-861B-D9DF-264D-2FDE582EE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3" y="642596"/>
            <a:ext cx="3599962" cy="418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03">
            <a:hlinkClick r:id="" action="ppaction://media"/>
            <a:extLst>
              <a:ext uri="{FF2B5EF4-FFF2-40B4-BE49-F238E27FC236}">
                <a16:creationId xmlns:a16="http://schemas.microsoft.com/office/drawing/2014/main" id="{C8EE3FD8-B756-27F3-607C-A7E4BE77C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5850" y="228600"/>
            <a:ext cx="910629" cy="9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8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56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>
                <a:solidFill>
                  <a:schemeClr val="bg1"/>
                </a:solidFill>
                <a:latin typeface="SVN-Gilroy" panose="00000500000000000000" pitchFamily="50" charset="0"/>
              </a:rPr>
              <a:t>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880799" y="1242600"/>
            <a:ext cx="4032816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6ADFA2-95C9-4494-82DB-639FEB35B09D}"/>
              </a:ext>
            </a:extLst>
          </p:cNvPr>
          <p:cNvSpPr/>
          <p:nvPr/>
        </p:nvSpPr>
        <p:spPr>
          <a:xfrm>
            <a:off x="4935770" y="2264228"/>
            <a:ext cx="3874401" cy="478972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4935770" y="1834282"/>
            <a:ext cx="4007093" cy="165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One of the women is writing on a notepad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One of the women is looking at some files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women are sitting at their desks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 women are facing each other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A49D8D-D353-C6A1-0753-D1A6AD3A9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6" y="0"/>
            <a:ext cx="1286724" cy="90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76CAB-BDCA-B33D-C190-FD58BD9AA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1" y="1052830"/>
            <a:ext cx="4545202" cy="349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04">
            <a:hlinkClick r:id="" action="ppaction://media"/>
            <a:extLst>
              <a:ext uri="{FF2B5EF4-FFF2-40B4-BE49-F238E27FC236}">
                <a16:creationId xmlns:a16="http://schemas.microsoft.com/office/drawing/2014/main" id="{2C2BB6E9-3DE2-4641-74B3-7DC74BA17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75222" y="256233"/>
            <a:ext cx="910629" cy="9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10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63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>
                <a:solidFill>
                  <a:schemeClr val="bg1"/>
                </a:solidFill>
                <a:latin typeface="SVN-Gilroy" panose="00000500000000000000" pitchFamily="50" charset="0"/>
              </a:rPr>
              <a:t>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501388" y="1252903"/>
            <a:ext cx="4320684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712333-7145-4896-B1E3-0DE7513D519C}"/>
              </a:ext>
            </a:extLst>
          </p:cNvPr>
          <p:cNvSpPr/>
          <p:nvPr/>
        </p:nvSpPr>
        <p:spPr>
          <a:xfrm>
            <a:off x="4725345" y="3240963"/>
            <a:ext cx="3968712" cy="459974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4725345" y="1932567"/>
            <a:ext cx="4458387" cy="165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Cars are parked in a garage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Plants are arranged on tables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umbrellas blocking a road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chairs set up in front of a building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4BEF1-6533-49D3-BAC5-717F76E39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6" y="0"/>
            <a:ext cx="1286724" cy="9056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BF2C37-F4AF-A715-0659-CD16C9F63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9" y="1463359"/>
            <a:ext cx="4335388" cy="281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05">
            <a:hlinkClick r:id="" action="ppaction://media"/>
            <a:extLst>
              <a:ext uri="{FF2B5EF4-FFF2-40B4-BE49-F238E27FC236}">
                <a16:creationId xmlns:a16="http://schemas.microsoft.com/office/drawing/2014/main" id="{1CCF2A10-4B9C-E503-BD20-549A9D2A11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9225" y="226792"/>
            <a:ext cx="910629" cy="9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9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68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animBg="1"/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>
                <a:solidFill>
                  <a:schemeClr val="bg1"/>
                </a:solidFill>
                <a:latin typeface="SVN-Gilroy" panose="00000500000000000000" pitchFamily="50" charset="0"/>
              </a:rPr>
              <a:t>06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920334" y="1153886"/>
            <a:ext cx="4042963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6AE501-9C09-4F92-8ED2-B7D581DA730D}"/>
              </a:ext>
            </a:extLst>
          </p:cNvPr>
          <p:cNvSpPr/>
          <p:nvPr/>
        </p:nvSpPr>
        <p:spPr>
          <a:xfrm>
            <a:off x="4959336" y="1876134"/>
            <a:ext cx="3836322" cy="695616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4959336" y="1782387"/>
            <a:ext cx="4040764" cy="1976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travelers are seated in a waiting area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workers are setting up partitions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One of the women is handing out tickets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One of the men is approaching a counter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032EF-E82C-D322-7D91-85A61FD86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6" y="0"/>
            <a:ext cx="1286724" cy="90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69240-E0F3-1199-CA08-8995843C8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03" y="995756"/>
            <a:ext cx="4702828" cy="344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06">
            <a:hlinkClick r:id="" action="ppaction://media"/>
            <a:extLst>
              <a:ext uri="{FF2B5EF4-FFF2-40B4-BE49-F238E27FC236}">
                <a16:creationId xmlns:a16="http://schemas.microsoft.com/office/drawing/2014/main" id="{521E4E4D-93B0-9236-0FC6-5E1BFE831B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2250" y="242887"/>
            <a:ext cx="910629" cy="9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7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72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 animBg="1"/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68C76B-2C70-4A9A-A637-40FC952C9C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"/>
          <a:stretch/>
        </p:blipFill>
        <p:spPr>
          <a:xfrm>
            <a:off x="9158" y="0"/>
            <a:ext cx="9134841" cy="3814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75BB4A-A793-4AE9-A135-66C5F07BAC22}"/>
              </a:ext>
            </a:extLst>
          </p:cNvPr>
          <p:cNvSpPr/>
          <p:nvPr/>
        </p:nvSpPr>
        <p:spPr>
          <a:xfrm>
            <a:off x="0" y="3814730"/>
            <a:ext cx="9144000" cy="132877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720000" y="3403000"/>
            <a:ext cx="512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7900"/>
                </a:solidFill>
                <a:latin typeface="SVN-Gilroy" panose="00000500000000000000" pitchFamily="50" charset="0"/>
              </a:rPr>
              <a:t>ACTUAL TEST</a:t>
            </a:r>
            <a:r>
              <a:rPr lang="en-US" sz="5000" b="1" dirty="0">
                <a:solidFill>
                  <a:srgbClr val="FF7900"/>
                </a:solidFill>
                <a:latin typeface="SVN-Gilroy" panose="00000500000000000000" pitchFamily="50" charset="0"/>
              </a:rPr>
              <a:t> </a:t>
            </a:r>
            <a:r>
              <a:rPr lang="vi-VN" sz="5000" b="1">
                <a:solidFill>
                  <a:srgbClr val="FF7900"/>
                </a:solidFill>
                <a:latin typeface="SVN-Gilroy" panose="00000500000000000000" pitchFamily="50" charset="0"/>
              </a:rPr>
              <a:t>3</a:t>
            </a:r>
            <a:endParaRPr sz="5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sp>
        <p:nvSpPr>
          <p:cNvPr id="245" name="Google Shape;245;p33"/>
          <p:cNvSpPr txBox="1">
            <a:spLocks noGrp="1"/>
          </p:cNvSpPr>
          <p:nvPr>
            <p:ph type="title" idx="2"/>
          </p:nvPr>
        </p:nvSpPr>
        <p:spPr>
          <a:xfrm>
            <a:off x="6238500" y="3147550"/>
            <a:ext cx="2185500" cy="15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SVN-Gilroy" panose="00000500000000000000" pitchFamily="50" charset="0"/>
              </a:rPr>
              <a:t>0</a:t>
            </a:r>
            <a:r>
              <a:rPr lang="en-US" b="1">
                <a:latin typeface="SVN-Gilroy" panose="00000500000000000000" pitchFamily="50" charset="0"/>
              </a:rPr>
              <a:t>1</a:t>
            </a:r>
            <a:endParaRPr b="1" dirty="0">
              <a:latin typeface="SVN-Gilroy" panose="00000500000000000000" pitchFamily="50" charset="0"/>
            </a:endParaRPr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"/>
          </p:nvPr>
        </p:nvSpPr>
        <p:spPr>
          <a:xfrm>
            <a:off x="731225" y="4158600"/>
            <a:ext cx="5122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VN-Gilroy" panose="00000500000000000000" pitchFamily="50" charset="0"/>
              </a:rPr>
              <a:t>ZENLISH – HỌC TOEIC 1 LẦN LÀ ĐẠT</a:t>
            </a:r>
            <a:endParaRPr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8625F-CDF6-8EAF-2DA9-C17ADEC3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96" y="-131520"/>
            <a:ext cx="1333119" cy="9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93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01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EB9D6-24DD-DF64-E868-E89880D0F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39" y="-45273"/>
            <a:ext cx="993432" cy="699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AF12AE-3E51-51AD-78B7-F55337112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4" y="190649"/>
            <a:ext cx="6150287" cy="476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01">
            <a:hlinkClick r:id="" action="ppaction://media"/>
            <a:extLst>
              <a:ext uri="{FF2B5EF4-FFF2-40B4-BE49-F238E27FC236}">
                <a16:creationId xmlns:a16="http://schemas.microsoft.com/office/drawing/2014/main" id="{59E9F5F6-7690-D362-ACD3-556056430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18192" y="2890736"/>
            <a:ext cx="1217238" cy="12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8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02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F0E6E-370F-94F2-E084-5F1638141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39" y="-45273"/>
            <a:ext cx="993432" cy="699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A3BE03-4FBB-4C9F-3024-1E0168ED4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13" y="308609"/>
            <a:ext cx="5947087" cy="4526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02">
            <a:hlinkClick r:id="" action="ppaction://media"/>
            <a:extLst>
              <a:ext uri="{FF2B5EF4-FFF2-40B4-BE49-F238E27FC236}">
                <a16:creationId xmlns:a16="http://schemas.microsoft.com/office/drawing/2014/main" id="{C4159D1C-5E99-63EF-85D4-6C3033D7E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7460" y="3109161"/>
            <a:ext cx="1332212" cy="13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35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03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07D83-635B-84BC-C030-A21B8B373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39" y="-45273"/>
            <a:ext cx="993432" cy="699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1E1327-8D91-5865-75F4-CD9C0890C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015" y="207969"/>
            <a:ext cx="3463214" cy="472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03">
            <a:hlinkClick r:id="" action="ppaction://media"/>
            <a:extLst>
              <a:ext uri="{FF2B5EF4-FFF2-40B4-BE49-F238E27FC236}">
                <a16:creationId xmlns:a16="http://schemas.microsoft.com/office/drawing/2014/main" id="{E231E7E7-A1D4-0755-FCA8-53A7D985F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34968" y="2736109"/>
            <a:ext cx="1197262" cy="11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35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1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04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DDA0A-8586-3A7B-C645-214895E0B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39" y="-45273"/>
            <a:ext cx="993432" cy="699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7319C2-8786-0BBE-2558-F92D7204A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0" y="374150"/>
            <a:ext cx="6478141" cy="439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04">
            <a:hlinkClick r:id="" action="ppaction://media"/>
            <a:extLst>
              <a:ext uri="{FF2B5EF4-FFF2-40B4-BE49-F238E27FC236}">
                <a16:creationId xmlns:a16="http://schemas.microsoft.com/office/drawing/2014/main" id="{BDD01902-A8D7-6CC7-04A1-29606A576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9416" y="3051838"/>
            <a:ext cx="1277342" cy="12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58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>
            <a:extLst>
              <a:ext uri="{FF2B5EF4-FFF2-40B4-BE49-F238E27FC236}">
                <a16:creationId xmlns:a16="http://schemas.microsoft.com/office/drawing/2014/main" id="{FF77A40E-0F8B-760A-0A20-48D069A8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1" y="1063229"/>
            <a:ext cx="4748213" cy="31920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7">
            <a:extLst>
              <a:ext uri="{FF2B5EF4-FFF2-40B4-BE49-F238E27FC236}">
                <a16:creationId xmlns:a16="http://schemas.microsoft.com/office/drawing/2014/main" id="{C16B308A-DC13-2AED-5C78-0593087F0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844" y="2164557"/>
            <a:ext cx="3364707" cy="98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8">
            <a:extLst>
              <a:ext uri="{FF2B5EF4-FFF2-40B4-BE49-F238E27FC236}">
                <a16:creationId xmlns:a16="http://schemas.microsoft.com/office/drawing/2014/main" id="{E75C3083-0746-9C9D-BA87-BD888A5E2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69" y="552450"/>
            <a:ext cx="3758804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950" b="1" dirty="0">
                <a:solidFill>
                  <a:srgbClr val="FF7900"/>
                </a:solidFill>
              </a:rPr>
              <a:t>Part 1: Mô tả tranh </a:t>
            </a:r>
            <a:r>
              <a:rPr lang="LID4096" altLang="en-US" sz="1950" b="1">
                <a:solidFill>
                  <a:srgbClr val="FF7900"/>
                </a:solidFill>
              </a:rPr>
              <a:t>(6 câu hỏi)</a:t>
            </a:r>
            <a:r>
              <a:rPr lang="en-US" altLang="en-US" sz="1950" b="1" dirty="0">
                <a:solidFill>
                  <a:srgbClr val="FF7900"/>
                </a:solidFill>
              </a:rPr>
              <a:t> </a:t>
            </a:r>
            <a:endParaRPr lang="vi-VN" altLang="en-US" sz="1950" b="1" dirty="0">
              <a:solidFill>
                <a:srgbClr val="FF79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05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8D95F-AE50-19F0-9FA9-0D3C345EC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39" y="-45273"/>
            <a:ext cx="993432" cy="699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D7971D-C970-274E-8E27-993C8DEC9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78" y="254091"/>
            <a:ext cx="6324459" cy="46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05">
            <a:hlinkClick r:id="" action="ppaction://media"/>
            <a:extLst>
              <a:ext uri="{FF2B5EF4-FFF2-40B4-BE49-F238E27FC236}">
                <a16:creationId xmlns:a16="http://schemas.microsoft.com/office/drawing/2014/main" id="{FAE63AF4-2326-C372-0385-6D0FF3DA9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80574" y="3174324"/>
            <a:ext cx="1154856" cy="11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7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06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C84BF-32BD-086D-788B-A819266E1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39" y="-45273"/>
            <a:ext cx="993432" cy="699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83627-1A86-2D5C-68E6-2FB8FD677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78" y="284528"/>
            <a:ext cx="6637833" cy="4574443"/>
          </a:xfrm>
          <a:prstGeom prst="rect">
            <a:avLst/>
          </a:prstGeom>
        </p:spPr>
      </p:pic>
      <p:pic>
        <p:nvPicPr>
          <p:cNvPr id="7" name="06">
            <a:hlinkClick r:id="" action="ppaction://media"/>
            <a:extLst>
              <a:ext uri="{FF2B5EF4-FFF2-40B4-BE49-F238E27FC236}">
                <a16:creationId xmlns:a16="http://schemas.microsoft.com/office/drawing/2014/main" id="{F220CDE4-6519-6D7A-18DB-C1E8C1FDF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6252" y="3002043"/>
            <a:ext cx="1255780" cy="125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73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>
            <a:spLocks noGrp="1"/>
          </p:cNvSpPr>
          <p:nvPr>
            <p:ph type="subTitle" idx="1"/>
          </p:nvPr>
        </p:nvSpPr>
        <p:spPr>
          <a:xfrm>
            <a:off x="720000" y="1721498"/>
            <a:ext cx="3653700" cy="8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latin typeface="SVN-Gilroy" panose="00000500000000000000" pitchFamily="50" charset="0"/>
              </a:rPr>
              <a:t>Tapescript</a:t>
            </a:r>
            <a:r>
              <a:rPr lang="en-US">
                <a:latin typeface="SVN-Gilroy" panose="00000500000000000000" pitchFamily="50" charset="0"/>
              </a:rPr>
              <a:t> &amp; </a:t>
            </a:r>
            <a:r>
              <a:rPr lang="en-US" err="1">
                <a:latin typeface="SVN-Gilroy" panose="00000500000000000000" pitchFamily="50" charset="0"/>
              </a:rPr>
              <a:t>Anwser</a:t>
            </a:r>
            <a:r>
              <a:rPr lang="en-US">
                <a:latin typeface="SVN-Gilroy" panose="00000500000000000000" pitchFamily="50" charset="0"/>
              </a:rPr>
              <a:t> Key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14850-A875-4878-8F73-59D98DC44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520" b="8000"/>
          <a:stretch/>
        </p:blipFill>
        <p:spPr>
          <a:xfrm>
            <a:off x="4346390" y="0"/>
            <a:ext cx="4690110" cy="4732020"/>
          </a:xfrm>
          <a:prstGeom prst="rect">
            <a:avLst/>
          </a:prstGeom>
        </p:spPr>
      </p:pic>
      <p:sp>
        <p:nvSpPr>
          <p:cNvPr id="395" name="Google Shape;395;p42"/>
          <p:cNvSpPr txBox="1">
            <a:spLocks noGrp="1"/>
          </p:cNvSpPr>
          <p:nvPr>
            <p:ph type="title"/>
          </p:nvPr>
        </p:nvSpPr>
        <p:spPr>
          <a:xfrm>
            <a:off x="719999" y="1220382"/>
            <a:ext cx="5201829" cy="8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37F4"/>
                </a:solidFill>
                <a:latin typeface="SVN-Gilroy" panose="00000500000000000000" pitchFamily="50" charset="0"/>
              </a:rPr>
              <a:t>ACTUAL TEST</a:t>
            </a:r>
            <a:r>
              <a:rPr lang="vi-VN" b="1" dirty="0">
                <a:solidFill>
                  <a:srgbClr val="0037F4"/>
                </a:solidFill>
                <a:latin typeface="SVN-Gilroy" panose="00000500000000000000" pitchFamily="50" charset="0"/>
              </a:rPr>
              <a:t> 3</a:t>
            </a:r>
            <a:r>
              <a:rPr lang="en" b="1" dirty="0">
                <a:solidFill>
                  <a:srgbClr val="0037F4"/>
                </a:solidFill>
                <a:latin typeface="SVN-Gilroy" panose="00000500000000000000" pitchFamily="50" charset="0"/>
              </a:rPr>
              <a:t> </a:t>
            </a:r>
            <a:endParaRPr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5FA827-63EB-4FAF-A743-0202CD5EB850}"/>
              </a:ext>
            </a:extLst>
          </p:cNvPr>
          <p:cNvSpPr/>
          <p:nvPr/>
        </p:nvSpPr>
        <p:spPr>
          <a:xfrm>
            <a:off x="836907" y="2537798"/>
            <a:ext cx="4153547" cy="1879219"/>
          </a:xfrm>
          <a:prstGeom prst="rect">
            <a:avLst/>
          </a:prstGeom>
          <a:solidFill>
            <a:srgbClr val="003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C6C0F-A912-458C-8BF6-1B79886DB163}"/>
              </a:ext>
            </a:extLst>
          </p:cNvPr>
          <p:cNvSpPr txBox="1"/>
          <p:nvPr/>
        </p:nvSpPr>
        <p:spPr>
          <a:xfrm>
            <a:off x="1456905" y="2561960"/>
            <a:ext cx="3533549" cy="1748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1-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A</a:t>
            </a: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		4-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B</a:t>
            </a:r>
            <a:endParaRPr lang="en-US" sz="2500" b="1" dirty="0">
              <a:solidFill>
                <a:schemeClr val="bg1"/>
              </a:solidFill>
              <a:latin typeface="SVN-Gilroy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2-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B</a:t>
            </a: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		5-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C</a:t>
            </a:r>
            <a:endParaRPr lang="en-US" sz="2500" b="1" dirty="0">
              <a:solidFill>
                <a:schemeClr val="bg1"/>
              </a:solidFill>
              <a:latin typeface="SVN-Gilroy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3-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A</a:t>
            </a:r>
            <a:r>
              <a:rPr lang="en-US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		6-</a:t>
            </a:r>
            <a:r>
              <a:rPr lang="vi-VN" sz="2500" b="1" dirty="0">
                <a:solidFill>
                  <a:schemeClr val="bg1"/>
                </a:solidFill>
                <a:latin typeface="SVN-Gilroy" panose="00000500000000000000" pitchFamily="50" charset="0"/>
              </a:rPr>
              <a:t>D</a:t>
            </a:r>
            <a:endParaRPr lang="en-US" sz="2500" b="1" dirty="0">
              <a:solidFill>
                <a:schemeClr val="bg1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9FADE-3FB5-F9B8-2194-93716CED5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8" y="314695"/>
            <a:ext cx="1286724" cy="90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6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5050971" y="1153886"/>
            <a:ext cx="3912326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C3185-0083-47CC-99EF-8E5551ACB3F8}"/>
              </a:ext>
            </a:extLst>
          </p:cNvPr>
          <p:cNvSpPr>
            <a:spLocks/>
          </p:cNvSpPr>
          <p:nvPr/>
        </p:nvSpPr>
        <p:spPr>
          <a:xfrm>
            <a:off x="5188675" y="1937314"/>
            <a:ext cx="3587026" cy="355600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 dirty="0">
                <a:solidFill>
                  <a:schemeClr val="bg1"/>
                </a:solidFill>
                <a:latin typeface="SVN-Gilroy" panose="00000500000000000000" pitchFamily="50" charset="0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5282473" y="1910100"/>
            <a:ext cx="3587026" cy="219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He’s looking in a file drawer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He’s printing some documents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He’s stacking some folders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He’s putting on his glasses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endParaRPr lang="en-US" sz="1500" dirty="0">
              <a:solidFill>
                <a:schemeClr val="bg1"/>
              </a:solidFill>
              <a:effectLst/>
              <a:latin typeface="SVN-Gilroy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7A912-BE99-4FA2-F4AD-71872BE8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5" y="109947"/>
            <a:ext cx="1286724" cy="90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72A10-74CA-FF24-F26E-B7D3244F2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1" y="1015634"/>
            <a:ext cx="4606464" cy="356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01">
            <a:hlinkClick r:id="" action="ppaction://media"/>
            <a:extLst>
              <a:ext uri="{FF2B5EF4-FFF2-40B4-BE49-F238E27FC236}">
                <a16:creationId xmlns:a16="http://schemas.microsoft.com/office/drawing/2014/main" id="{EF10EC87-8206-BF3A-929C-CF28F592C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6200" y="211734"/>
            <a:ext cx="910629" cy="9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87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39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animBg="1"/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 dirty="0">
                <a:solidFill>
                  <a:schemeClr val="bg1"/>
                </a:solidFill>
                <a:latin typeface="SVN-Gilroy" panose="00000500000000000000" pitchFamily="50" charset="0"/>
              </a:rPr>
              <a:t>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5050970" y="1153886"/>
            <a:ext cx="3993131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01F283-964A-4008-9464-A32341007312}"/>
              </a:ext>
            </a:extLst>
          </p:cNvPr>
          <p:cNvSpPr/>
          <p:nvPr/>
        </p:nvSpPr>
        <p:spPr>
          <a:xfrm>
            <a:off x="5150868" y="2307770"/>
            <a:ext cx="3688332" cy="435429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5218460" y="1872000"/>
            <a:ext cx="3993132" cy="174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Some people are sitting in a car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people are facing each other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woman is opening her handbag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sz="1500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man is removing his jacket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9D7B4E-B866-A56C-D30B-753D95CA9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37" y="0"/>
            <a:ext cx="1286724" cy="905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115B55-0644-49F4-5665-15A18CA69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8015"/>
            <a:ext cx="4578679" cy="348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02">
            <a:hlinkClick r:id="" action="ppaction://media"/>
            <a:extLst>
              <a:ext uri="{FF2B5EF4-FFF2-40B4-BE49-F238E27FC236}">
                <a16:creationId xmlns:a16="http://schemas.microsoft.com/office/drawing/2014/main" id="{84D282BC-73AA-1CC2-4C33-9674A8D796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92119" y="187014"/>
            <a:ext cx="910629" cy="9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05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4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 dirty="0">
                <a:solidFill>
                  <a:schemeClr val="bg1"/>
                </a:solidFill>
                <a:latin typeface="SVN-Gilroy" panose="00000500000000000000" pitchFamily="50" charset="0"/>
              </a:rPr>
              <a:t>03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5050971" y="1153886"/>
            <a:ext cx="3912326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454CD3-6D4E-4071-8DA4-1E2366462C99}"/>
              </a:ext>
            </a:extLst>
          </p:cNvPr>
          <p:cNvSpPr/>
          <p:nvPr/>
        </p:nvSpPr>
        <p:spPr>
          <a:xfrm>
            <a:off x="5170211" y="1782386"/>
            <a:ext cx="3673845" cy="438299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5097848" y="1782387"/>
            <a:ext cx="3955326" cy="165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Clothing is hanging on racks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Lights have been turned off in the store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woman is folding a coat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woman is opening a garment bag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4834F-189F-F301-A772-A4C6ED789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37" y="0"/>
            <a:ext cx="1286724" cy="905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C2366E-1F67-EE8E-F524-7BA797EC4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33" y="609948"/>
            <a:ext cx="3160195" cy="431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03">
            <a:hlinkClick r:id="" action="ppaction://media"/>
            <a:extLst>
              <a:ext uri="{FF2B5EF4-FFF2-40B4-BE49-F238E27FC236}">
                <a16:creationId xmlns:a16="http://schemas.microsoft.com/office/drawing/2014/main" id="{94A1219E-5923-345C-69E0-BA9C67493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51820" y="178641"/>
            <a:ext cx="910628" cy="9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09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5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7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>
                <a:solidFill>
                  <a:schemeClr val="bg1"/>
                </a:solidFill>
                <a:latin typeface="SVN-Gilroy" panose="00000500000000000000" pitchFamily="50" charset="0"/>
              </a:rPr>
              <a:t>04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930481" y="1153886"/>
            <a:ext cx="4032816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5DFB4A-1183-4836-AC35-CE4BDF868DF7}"/>
              </a:ext>
            </a:extLst>
          </p:cNvPr>
          <p:cNvSpPr/>
          <p:nvPr/>
        </p:nvSpPr>
        <p:spPr>
          <a:xfrm>
            <a:off x="5028815" y="2226529"/>
            <a:ext cx="3745342" cy="690441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5028815" y="1738166"/>
            <a:ext cx="4032816" cy="272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armchairs are occupied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Books and magazines have been</a:t>
            </a:r>
            <a:r>
              <a:rPr lang="vi-VN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arranged on shelves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gate has been placed at the bottom of a stairway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painting has been left on the floor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endParaRPr lang="en-US" dirty="0">
              <a:solidFill>
                <a:schemeClr val="bg1"/>
              </a:solidFill>
              <a:effectLst/>
              <a:latin typeface="SVN-Gilroy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764D11-8F94-57F5-E694-767817F3F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37" y="0"/>
            <a:ext cx="1286724" cy="905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C5EC24-1B5C-C25C-09F9-28AD9F396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5" y="1153887"/>
            <a:ext cx="4765243" cy="3233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04">
            <a:hlinkClick r:id="" action="ppaction://media"/>
            <a:extLst>
              <a:ext uri="{FF2B5EF4-FFF2-40B4-BE49-F238E27FC236}">
                <a16:creationId xmlns:a16="http://schemas.microsoft.com/office/drawing/2014/main" id="{FA8714D6-6E97-77C7-AD15-8DD5B6AB1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2895" y="185717"/>
            <a:ext cx="910629" cy="9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94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6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>
                <a:solidFill>
                  <a:schemeClr val="bg1"/>
                </a:solidFill>
                <a:latin typeface="SVN-Gilroy" panose="00000500000000000000" pitchFamily="50" charset="0"/>
              </a:rPr>
              <a:t>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5050971" y="1153886"/>
            <a:ext cx="3912326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C0EF33-B49B-4539-91A5-365C021A3677}"/>
              </a:ext>
            </a:extLst>
          </p:cNvPr>
          <p:cNvSpPr/>
          <p:nvPr/>
        </p:nvSpPr>
        <p:spPr>
          <a:xfrm>
            <a:off x="5120808" y="2571750"/>
            <a:ext cx="3772652" cy="409114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5120808" y="1745306"/>
            <a:ext cx="3912326" cy="165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flag is being raised on a pole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ship is approaching a pier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people are walking toward a boat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workers are sweeping a dock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8D68C8-5393-8014-E56D-B62B2D5C0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37" y="0"/>
            <a:ext cx="1286724" cy="905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BCE9B4-4B93-632F-C8FB-E396C3044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03" y="1105332"/>
            <a:ext cx="4690338" cy="3437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05">
            <a:hlinkClick r:id="" action="ppaction://media"/>
            <a:extLst>
              <a:ext uri="{FF2B5EF4-FFF2-40B4-BE49-F238E27FC236}">
                <a16:creationId xmlns:a16="http://schemas.microsoft.com/office/drawing/2014/main" id="{32397CB7-0A20-036B-B86C-39C0544FB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71059" y="143316"/>
            <a:ext cx="910629" cy="9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60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5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animBg="1"/>
      <p:bldP spid="7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0;p46">
            <a:extLst>
              <a:ext uri="{FF2B5EF4-FFF2-40B4-BE49-F238E27FC236}">
                <a16:creationId xmlns:a16="http://schemas.microsoft.com/office/drawing/2014/main" id="{46544F71-4D7D-456A-82E8-3E1529A0CBB8}"/>
              </a:ext>
            </a:extLst>
          </p:cNvPr>
          <p:cNvSpPr txBox="1">
            <a:spLocks/>
          </p:cNvSpPr>
          <p:nvPr/>
        </p:nvSpPr>
        <p:spPr>
          <a:xfrm>
            <a:off x="8032234" y="345412"/>
            <a:ext cx="910629" cy="732274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2100"/>
              <a:buFont typeface="Roboto Condensed"/>
              <a:buNone/>
              <a:defRPr sz="2100" b="0" i="0" u="none" strike="noStrike" cap="none">
                <a:solidFill>
                  <a:srgbClr val="27272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r"/>
            <a:r>
              <a:rPr lang="en" sz="4000" b="1" dirty="0">
                <a:solidFill>
                  <a:schemeClr val="bg1"/>
                </a:solidFill>
                <a:latin typeface="SVN-Gilroy" panose="00000500000000000000" pitchFamily="50" charset="0"/>
              </a:rPr>
              <a:t>06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2645-62EA-4353-A0D1-11B8CDF8956B}"/>
              </a:ext>
            </a:extLst>
          </p:cNvPr>
          <p:cNvSpPr/>
          <p:nvPr/>
        </p:nvSpPr>
        <p:spPr>
          <a:xfrm>
            <a:off x="4899900" y="1162692"/>
            <a:ext cx="4042963" cy="3233057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DB3E01-69A5-418F-923F-D8923EB6BEF3}"/>
              </a:ext>
            </a:extLst>
          </p:cNvPr>
          <p:cNvSpPr/>
          <p:nvPr/>
        </p:nvSpPr>
        <p:spPr>
          <a:xfrm>
            <a:off x="4963097" y="3338286"/>
            <a:ext cx="3861589" cy="642522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546E2-CC7D-4628-B391-E297E16999A6}"/>
              </a:ext>
            </a:extLst>
          </p:cNvPr>
          <p:cNvSpPr txBox="1"/>
          <p:nvPr/>
        </p:nvSpPr>
        <p:spPr>
          <a:xfrm>
            <a:off x="4963098" y="2014692"/>
            <a:ext cx="4042963" cy="2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man is putting up a metal barrier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Some people are boarding a bus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cart is being loaded with bricks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r>
              <a:rPr lang="en-US" dirty="0">
                <a:solidFill>
                  <a:schemeClr val="bg1"/>
                </a:solidFill>
                <a:latin typeface="SVN-Gilroy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 wheelbarrow is being pushed at a work site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+mj-lt"/>
              <a:buAutoNum type="alphaUcPeriod"/>
              <a:tabLst>
                <a:tab pos="235585" algn="l"/>
                <a:tab pos="407670" algn="l"/>
              </a:tabLst>
            </a:pPr>
            <a:endParaRPr lang="en-US" sz="1300" dirty="0">
              <a:solidFill>
                <a:schemeClr val="bg1"/>
              </a:solidFill>
              <a:effectLst/>
              <a:latin typeface="SVN-Gilroy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E1565-2CF8-7B69-ECCB-35016692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37" y="0"/>
            <a:ext cx="1286724" cy="905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8A5A37-3AB6-33F8-053E-436B49480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3" y="1153979"/>
            <a:ext cx="4841836" cy="3336737"/>
          </a:xfrm>
          <a:prstGeom prst="rect">
            <a:avLst/>
          </a:prstGeom>
        </p:spPr>
      </p:pic>
      <p:pic>
        <p:nvPicPr>
          <p:cNvPr id="4" name="06">
            <a:hlinkClick r:id="" action="ppaction://media"/>
            <a:extLst>
              <a:ext uri="{FF2B5EF4-FFF2-40B4-BE49-F238E27FC236}">
                <a16:creationId xmlns:a16="http://schemas.microsoft.com/office/drawing/2014/main" id="{EB256827-ADF3-92D8-EB3D-523E656178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6067" y="164585"/>
            <a:ext cx="910628" cy="9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66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4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244960-6979-4645-EB33-34773B5E57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/>
          </a:p>
        </p:txBody>
      </p:sp>
      <p:grpSp>
        <p:nvGrpSpPr>
          <p:cNvPr id="39938" name="Group 87">
            <a:extLst>
              <a:ext uri="{FF2B5EF4-FFF2-40B4-BE49-F238E27FC236}">
                <a16:creationId xmlns:a16="http://schemas.microsoft.com/office/drawing/2014/main" id="{D6C6FDF2-8C76-98ED-0938-6E0005428BEA}"/>
              </a:ext>
            </a:extLst>
          </p:cNvPr>
          <p:cNvGrpSpPr>
            <a:grpSpLocks/>
          </p:cNvGrpSpPr>
          <p:nvPr/>
        </p:nvGrpSpPr>
        <p:grpSpPr bwMode="auto">
          <a:xfrm>
            <a:off x="7040166" y="2137173"/>
            <a:ext cx="681038" cy="688181"/>
            <a:chOff x="8054975" y="4572000"/>
            <a:chExt cx="1239838" cy="1254125"/>
          </a:xfrm>
        </p:grpSpPr>
        <p:sp>
          <p:nvSpPr>
            <p:cNvPr id="39985" name="Line 5">
              <a:extLst>
                <a:ext uri="{FF2B5EF4-FFF2-40B4-BE49-F238E27FC236}">
                  <a16:creationId xmlns:a16="http://schemas.microsoft.com/office/drawing/2014/main" id="{3086307D-C3A1-6153-596D-CA3BA4810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86" name="Line 6">
              <a:extLst>
                <a:ext uri="{FF2B5EF4-FFF2-40B4-BE49-F238E27FC236}">
                  <a16:creationId xmlns:a16="http://schemas.microsoft.com/office/drawing/2014/main" id="{67568131-E52F-9DED-4303-C1FAD3A1E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87" name="Line 7">
              <a:extLst>
                <a:ext uri="{FF2B5EF4-FFF2-40B4-BE49-F238E27FC236}">
                  <a16:creationId xmlns:a16="http://schemas.microsoft.com/office/drawing/2014/main" id="{16A74333-7B92-1B7E-1C08-5428BD434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88" name="Line 8">
              <a:extLst>
                <a:ext uri="{FF2B5EF4-FFF2-40B4-BE49-F238E27FC236}">
                  <a16:creationId xmlns:a16="http://schemas.microsoft.com/office/drawing/2014/main" id="{A36E9711-5654-7B90-14C1-FAA3697EC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89" name="Line 9">
              <a:extLst>
                <a:ext uri="{FF2B5EF4-FFF2-40B4-BE49-F238E27FC236}">
                  <a16:creationId xmlns:a16="http://schemas.microsoft.com/office/drawing/2014/main" id="{F7CB0BEF-E4EB-89AE-184F-0C7E8453C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90" name="Line 10">
              <a:extLst>
                <a:ext uri="{FF2B5EF4-FFF2-40B4-BE49-F238E27FC236}">
                  <a16:creationId xmlns:a16="http://schemas.microsoft.com/office/drawing/2014/main" id="{7EC8BF4E-1030-46F3-98D0-6BCBB67A5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91" name="Line 11">
              <a:extLst>
                <a:ext uri="{FF2B5EF4-FFF2-40B4-BE49-F238E27FC236}">
                  <a16:creationId xmlns:a16="http://schemas.microsoft.com/office/drawing/2014/main" id="{CEEFE4B4-9881-814A-9CE9-A9EE81081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92" name="Line 12">
              <a:extLst>
                <a:ext uri="{FF2B5EF4-FFF2-40B4-BE49-F238E27FC236}">
                  <a16:creationId xmlns:a16="http://schemas.microsoft.com/office/drawing/2014/main" id="{06BCEF56-AB9B-28E1-C1B0-F02FB155E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</p:grpSp>
      <p:grpSp>
        <p:nvGrpSpPr>
          <p:cNvPr id="39939" name="Group 33">
            <a:extLst>
              <a:ext uri="{FF2B5EF4-FFF2-40B4-BE49-F238E27FC236}">
                <a16:creationId xmlns:a16="http://schemas.microsoft.com/office/drawing/2014/main" id="{98718919-AE95-B635-F25F-3F5C9B397AAF}"/>
              </a:ext>
            </a:extLst>
          </p:cNvPr>
          <p:cNvGrpSpPr>
            <a:grpSpLocks/>
          </p:cNvGrpSpPr>
          <p:nvPr/>
        </p:nvGrpSpPr>
        <p:grpSpPr bwMode="auto">
          <a:xfrm>
            <a:off x="962025" y="3003947"/>
            <a:ext cx="681038" cy="689372"/>
            <a:chOff x="8054975" y="4572000"/>
            <a:chExt cx="1239838" cy="1254125"/>
          </a:xfrm>
        </p:grpSpPr>
        <p:sp>
          <p:nvSpPr>
            <p:cNvPr id="39977" name="Line 5">
              <a:extLst>
                <a:ext uri="{FF2B5EF4-FFF2-40B4-BE49-F238E27FC236}">
                  <a16:creationId xmlns:a16="http://schemas.microsoft.com/office/drawing/2014/main" id="{06614F54-9541-BE4C-5EC2-20B19B73F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78" name="Line 6">
              <a:extLst>
                <a:ext uri="{FF2B5EF4-FFF2-40B4-BE49-F238E27FC236}">
                  <a16:creationId xmlns:a16="http://schemas.microsoft.com/office/drawing/2014/main" id="{2B408CC5-E57A-86E5-EFA5-BC58DE3C9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79" name="Line 7">
              <a:extLst>
                <a:ext uri="{FF2B5EF4-FFF2-40B4-BE49-F238E27FC236}">
                  <a16:creationId xmlns:a16="http://schemas.microsoft.com/office/drawing/2014/main" id="{B2CDDE09-5155-4994-A800-B2607E515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80" name="Line 8">
              <a:extLst>
                <a:ext uri="{FF2B5EF4-FFF2-40B4-BE49-F238E27FC236}">
                  <a16:creationId xmlns:a16="http://schemas.microsoft.com/office/drawing/2014/main" id="{197B441D-0D18-749A-4486-7489BF86C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81" name="Line 9">
              <a:extLst>
                <a:ext uri="{FF2B5EF4-FFF2-40B4-BE49-F238E27FC236}">
                  <a16:creationId xmlns:a16="http://schemas.microsoft.com/office/drawing/2014/main" id="{103A62E0-5E0B-EB33-83FC-966C6DC66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82" name="Line 10">
              <a:extLst>
                <a:ext uri="{FF2B5EF4-FFF2-40B4-BE49-F238E27FC236}">
                  <a16:creationId xmlns:a16="http://schemas.microsoft.com/office/drawing/2014/main" id="{D01ADDFA-C9CE-6325-8A03-DA6B8C953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83" name="Line 11">
              <a:extLst>
                <a:ext uri="{FF2B5EF4-FFF2-40B4-BE49-F238E27FC236}">
                  <a16:creationId xmlns:a16="http://schemas.microsoft.com/office/drawing/2014/main" id="{A562A30A-086C-55C4-BA3B-E9D1B2C66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  <p:sp>
          <p:nvSpPr>
            <p:cNvPr id="39984" name="Line 12">
              <a:extLst>
                <a:ext uri="{FF2B5EF4-FFF2-40B4-BE49-F238E27FC236}">
                  <a16:creationId xmlns:a16="http://schemas.microsoft.com/office/drawing/2014/main" id="{31854995-6FB1-EC5B-B9F7-D99DEC7A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1050"/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AFD3A7AF-0493-DE57-B0D9-DC1B15671525}"/>
              </a:ext>
            </a:extLst>
          </p:cNvPr>
          <p:cNvSpPr>
            <a:spLocks/>
          </p:cNvSpPr>
          <p:nvPr/>
        </p:nvSpPr>
        <p:spPr bwMode="auto">
          <a:xfrm>
            <a:off x="4144480" y="245076"/>
            <a:ext cx="2620626" cy="1733884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noFill/>
          <a:ln w="76200" cap="flat">
            <a:gradFill>
              <a:gsLst>
                <a:gs pos="88000">
                  <a:schemeClr val="accent1">
                    <a:lumMod val="75000"/>
                  </a:schemeClr>
                </a:gs>
                <a:gs pos="3000">
                  <a:schemeClr val="accent2"/>
                </a:gs>
              </a:gsLst>
              <a:lin ang="780000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914240">
              <a:defRPr/>
            </a:pPr>
            <a:endParaRPr lang="en-IN" sz="18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52382C1B-46B5-F61A-4551-6FAFBF395E97}"/>
              </a:ext>
            </a:extLst>
          </p:cNvPr>
          <p:cNvSpPr>
            <a:spLocks/>
          </p:cNvSpPr>
          <p:nvPr/>
        </p:nvSpPr>
        <p:spPr bwMode="auto">
          <a:xfrm>
            <a:off x="3067300" y="3783745"/>
            <a:ext cx="1504700" cy="997484"/>
          </a:xfrm>
          <a:custGeom>
            <a:avLst/>
            <a:gdLst>
              <a:gd name="T0" fmla="*/ 540 w 561"/>
              <a:gd name="T1" fmla="*/ 96 h 372"/>
              <a:gd name="T2" fmla="*/ 465 w 561"/>
              <a:gd name="T3" fmla="*/ 249 h 372"/>
              <a:gd name="T4" fmla="*/ 175 w 561"/>
              <a:gd name="T5" fmla="*/ 350 h 372"/>
              <a:gd name="T6" fmla="*/ 22 w 561"/>
              <a:gd name="T7" fmla="*/ 276 h 372"/>
              <a:gd name="T8" fmla="*/ 22 w 561"/>
              <a:gd name="T9" fmla="*/ 276 h 372"/>
              <a:gd name="T10" fmla="*/ 96 w 561"/>
              <a:gd name="T11" fmla="*/ 123 h 372"/>
              <a:gd name="T12" fmla="*/ 387 w 561"/>
              <a:gd name="T13" fmla="*/ 22 h 372"/>
              <a:gd name="T14" fmla="*/ 540 w 561"/>
              <a:gd name="T15" fmla="*/ 96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372">
                <a:moveTo>
                  <a:pt x="540" y="96"/>
                </a:moveTo>
                <a:cubicBezTo>
                  <a:pt x="561" y="159"/>
                  <a:pt x="528" y="227"/>
                  <a:pt x="465" y="249"/>
                </a:cubicBezTo>
                <a:cubicBezTo>
                  <a:pt x="175" y="350"/>
                  <a:pt x="175" y="350"/>
                  <a:pt x="175" y="350"/>
                </a:cubicBezTo>
                <a:cubicBezTo>
                  <a:pt x="112" y="372"/>
                  <a:pt x="43" y="339"/>
                  <a:pt x="22" y="276"/>
                </a:cubicBezTo>
                <a:cubicBezTo>
                  <a:pt x="22" y="276"/>
                  <a:pt x="22" y="276"/>
                  <a:pt x="22" y="276"/>
                </a:cubicBezTo>
                <a:cubicBezTo>
                  <a:pt x="0" y="213"/>
                  <a:pt x="33" y="144"/>
                  <a:pt x="96" y="123"/>
                </a:cubicBezTo>
                <a:cubicBezTo>
                  <a:pt x="387" y="22"/>
                  <a:pt x="387" y="22"/>
                  <a:pt x="387" y="22"/>
                </a:cubicBezTo>
                <a:cubicBezTo>
                  <a:pt x="449" y="0"/>
                  <a:pt x="518" y="33"/>
                  <a:pt x="540" y="96"/>
                </a:cubicBezTo>
                <a:close/>
              </a:path>
            </a:pathLst>
          </a:custGeom>
          <a:noFill/>
          <a:ln w="76200" cap="flat">
            <a:gradFill>
              <a:gsLst>
                <a:gs pos="100000">
                  <a:schemeClr val="accent2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914240">
              <a:defRPr/>
            </a:pPr>
            <a:endParaRPr lang="en-IN" sz="18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E9619D3-70B6-125E-123F-48B55B01DED1}"/>
              </a:ext>
            </a:extLst>
          </p:cNvPr>
          <p:cNvSpPr>
            <a:spLocks/>
          </p:cNvSpPr>
          <p:nvPr/>
        </p:nvSpPr>
        <p:spPr bwMode="auto">
          <a:xfrm>
            <a:off x="1344216" y="604838"/>
            <a:ext cx="6186488" cy="4095750"/>
          </a:xfrm>
          <a:custGeom>
            <a:avLst/>
            <a:gdLst>
              <a:gd name="T0" fmla="*/ 1981 w 2061"/>
              <a:gd name="T1" fmla="*/ 353 h 1364"/>
              <a:gd name="T2" fmla="*/ 1709 w 2061"/>
              <a:gd name="T3" fmla="*/ 914 h 1364"/>
              <a:gd name="T4" fmla="*/ 642 w 2061"/>
              <a:gd name="T5" fmla="*/ 1285 h 1364"/>
              <a:gd name="T6" fmla="*/ 80 w 2061"/>
              <a:gd name="T7" fmla="*/ 1012 h 1364"/>
              <a:gd name="T8" fmla="*/ 80 w 2061"/>
              <a:gd name="T9" fmla="*/ 1012 h 1364"/>
              <a:gd name="T10" fmla="*/ 352 w 2061"/>
              <a:gd name="T11" fmla="*/ 450 h 1364"/>
              <a:gd name="T12" fmla="*/ 1419 w 2061"/>
              <a:gd name="T13" fmla="*/ 80 h 1364"/>
              <a:gd name="T14" fmla="*/ 1981 w 2061"/>
              <a:gd name="T15" fmla="*/ 353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1" h="1364">
                <a:moveTo>
                  <a:pt x="1981" y="353"/>
                </a:moveTo>
                <a:cubicBezTo>
                  <a:pt x="2061" y="583"/>
                  <a:pt x="1939" y="835"/>
                  <a:pt x="1709" y="914"/>
                </a:cubicBezTo>
                <a:cubicBezTo>
                  <a:pt x="642" y="1285"/>
                  <a:pt x="642" y="1285"/>
                  <a:pt x="642" y="1285"/>
                </a:cubicBezTo>
                <a:cubicBezTo>
                  <a:pt x="412" y="1364"/>
                  <a:pt x="160" y="1243"/>
                  <a:pt x="80" y="1012"/>
                </a:cubicBezTo>
                <a:cubicBezTo>
                  <a:pt x="80" y="1012"/>
                  <a:pt x="80" y="1012"/>
                  <a:pt x="80" y="1012"/>
                </a:cubicBezTo>
                <a:cubicBezTo>
                  <a:pt x="0" y="782"/>
                  <a:pt x="122" y="530"/>
                  <a:pt x="352" y="450"/>
                </a:cubicBezTo>
                <a:cubicBezTo>
                  <a:pt x="1419" y="80"/>
                  <a:pt x="1419" y="80"/>
                  <a:pt x="1419" y="80"/>
                </a:cubicBezTo>
                <a:cubicBezTo>
                  <a:pt x="1650" y="0"/>
                  <a:pt x="1901" y="122"/>
                  <a:pt x="1981" y="353"/>
                </a:cubicBezTo>
                <a:close/>
              </a:path>
            </a:pathLst>
          </a:custGeom>
          <a:gradFill>
            <a:gsLst>
              <a:gs pos="71996">
                <a:srgbClr val="0E447C"/>
              </a:gs>
              <a:gs pos="71982">
                <a:srgbClr val="0E447C"/>
              </a:gs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914240">
              <a:defRPr/>
            </a:pPr>
            <a:endParaRPr lang="en-IN" sz="18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BABC31A-7DF8-B386-696D-C57197FA87CE}"/>
              </a:ext>
            </a:extLst>
          </p:cNvPr>
          <p:cNvSpPr>
            <a:spLocks/>
          </p:cNvSpPr>
          <p:nvPr/>
        </p:nvSpPr>
        <p:spPr bwMode="auto">
          <a:xfrm>
            <a:off x="5148263" y="3407569"/>
            <a:ext cx="1621631" cy="1073944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914240">
              <a:defRPr/>
            </a:pPr>
            <a:endParaRPr lang="en-IN" sz="1800">
              <a:solidFill>
                <a:prstClr val="black"/>
              </a:solidFill>
              <a:latin typeface="Segoe UI"/>
            </a:endParaRPr>
          </a:p>
        </p:txBody>
      </p:sp>
      <p:grpSp>
        <p:nvGrpSpPr>
          <p:cNvPr id="39948" name="Group 19">
            <a:extLst>
              <a:ext uri="{FF2B5EF4-FFF2-40B4-BE49-F238E27FC236}">
                <a16:creationId xmlns:a16="http://schemas.microsoft.com/office/drawing/2014/main" id="{79BE0DCD-99B0-E1A7-B0AC-903EB4E5DACF}"/>
              </a:ext>
            </a:extLst>
          </p:cNvPr>
          <p:cNvGrpSpPr>
            <a:grpSpLocks/>
          </p:cNvGrpSpPr>
          <p:nvPr/>
        </p:nvGrpSpPr>
        <p:grpSpPr bwMode="auto">
          <a:xfrm>
            <a:off x="2243556" y="2233305"/>
            <a:ext cx="4801925" cy="1218009"/>
            <a:chOff x="2979038" y="3107011"/>
            <a:chExt cx="4732876" cy="1624283"/>
          </a:xfrm>
        </p:grpSpPr>
        <p:sp>
          <p:nvSpPr>
            <p:cNvPr id="39975" name="TextBox 30">
              <a:extLst>
                <a:ext uri="{FF2B5EF4-FFF2-40B4-BE49-F238E27FC236}">
                  <a16:creationId xmlns:a16="http://schemas.microsoft.com/office/drawing/2014/main" id="{D900AA8F-B39F-3D93-3945-3791D7735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107011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IN" altLang="en-US" sz="6000" b="1" dirty="0">
                  <a:solidFill>
                    <a:srgbClr val="FFFFFF"/>
                  </a:solidFill>
                  <a:latin typeface="Segoe UI Black" panose="020B0502040204020203" pitchFamily="34" charset="0"/>
                  <a:cs typeface="Segoe UI Black" panose="020B0502040204020203" pitchFamily="34" charset="0"/>
                </a:rPr>
                <a:t>THANK YOU</a:t>
              </a:r>
            </a:p>
          </p:txBody>
        </p:sp>
        <p:sp>
          <p:nvSpPr>
            <p:cNvPr id="39976" name="TextBox 31">
              <a:extLst>
                <a:ext uri="{FF2B5EF4-FFF2-40B4-BE49-F238E27FC236}">
                  <a16:creationId xmlns:a16="http://schemas.microsoft.com/office/drawing/2014/main" id="{8618022A-2D13-9DF2-C4C5-D00BD54C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933762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6000" b="1" dirty="0">
                <a:solidFill>
                  <a:srgbClr val="FFFFFF"/>
                </a:solidFill>
                <a:latin typeface="Segoe UI Black" panose="020B0502040204020203" pitchFamily="34" charset="0"/>
                <a:cs typeface="Segoe UI Black" panose="020B0502040204020203" pitchFamily="34" charset="0"/>
              </a:endParaRPr>
            </a:p>
          </p:txBody>
        </p:sp>
      </p:grp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90ECDEE7-3A9E-524A-CBA6-031C18DDC3E2}"/>
              </a:ext>
            </a:extLst>
          </p:cNvPr>
          <p:cNvSpPr/>
          <p:nvPr/>
        </p:nvSpPr>
        <p:spPr>
          <a:xfrm>
            <a:off x="3799285" y="604838"/>
            <a:ext cx="390525" cy="389335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40">
              <a:defRPr/>
            </a:pPr>
            <a:endParaRPr lang="en-IN" sz="1800">
              <a:solidFill>
                <a:prstClr val="black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D54EFFC8-4632-FC7F-E55F-EB6C68C09A26}"/>
              </a:ext>
            </a:extLst>
          </p:cNvPr>
          <p:cNvSpPr/>
          <p:nvPr/>
        </p:nvSpPr>
        <p:spPr>
          <a:xfrm>
            <a:off x="7049691" y="3320654"/>
            <a:ext cx="280988" cy="282178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40">
              <a:defRPr/>
            </a:pPr>
            <a:endParaRPr lang="en-IN" sz="1800">
              <a:solidFill>
                <a:prstClr val="black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6F5EDF-36FB-84D4-1701-CADA8770047D}"/>
              </a:ext>
            </a:extLst>
          </p:cNvPr>
          <p:cNvGrpSpPr/>
          <p:nvPr/>
        </p:nvGrpSpPr>
        <p:grpSpPr>
          <a:xfrm>
            <a:off x="7811585" y="357505"/>
            <a:ext cx="989795" cy="390577"/>
            <a:chOff x="10145958" y="3892102"/>
            <a:chExt cx="1319726" cy="520769"/>
          </a:xfrm>
          <a:solidFill>
            <a:schemeClr val="accent2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287B30-7D35-9669-3157-D6824EB32418}"/>
                </a:ext>
              </a:extLst>
            </p:cNvPr>
            <p:cNvSpPr/>
            <p:nvPr/>
          </p:nvSpPr>
          <p:spPr>
            <a:xfrm rot="5400000" flipH="1">
              <a:off x="1139493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25FB29-9138-625F-700A-9225CA468498}"/>
                </a:ext>
              </a:extLst>
            </p:cNvPr>
            <p:cNvSpPr/>
            <p:nvPr/>
          </p:nvSpPr>
          <p:spPr>
            <a:xfrm rot="5400000" flipH="1">
              <a:off x="1118677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22BC0-3D99-6D7E-3114-D4D6A4DF2AFA}"/>
                </a:ext>
              </a:extLst>
            </p:cNvPr>
            <p:cNvSpPr/>
            <p:nvPr/>
          </p:nvSpPr>
          <p:spPr>
            <a:xfrm rot="5400000" flipH="1">
              <a:off x="1097860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222A916-42D5-D08A-8FEC-6D739AFCB799}"/>
                </a:ext>
              </a:extLst>
            </p:cNvPr>
            <p:cNvSpPr/>
            <p:nvPr/>
          </p:nvSpPr>
          <p:spPr>
            <a:xfrm rot="5400000" flipH="1">
              <a:off x="1077044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B918F3-EBD1-6895-821A-A4112991D14B}"/>
                </a:ext>
              </a:extLst>
            </p:cNvPr>
            <p:cNvSpPr/>
            <p:nvPr/>
          </p:nvSpPr>
          <p:spPr>
            <a:xfrm rot="5400000" flipH="1">
              <a:off x="1056228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3A6E63C-4E6D-24C6-8AE3-C7A3CC2AE324}"/>
                </a:ext>
              </a:extLst>
            </p:cNvPr>
            <p:cNvSpPr/>
            <p:nvPr/>
          </p:nvSpPr>
          <p:spPr>
            <a:xfrm rot="5400000" flipH="1">
              <a:off x="1035411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34F21F-7DFB-8271-D531-CCEC8BC36522}"/>
                </a:ext>
              </a:extLst>
            </p:cNvPr>
            <p:cNvSpPr/>
            <p:nvPr/>
          </p:nvSpPr>
          <p:spPr>
            <a:xfrm rot="5400000" flipH="1">
              <a:off x="1014595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8596E30-93F9-DEF1-4EA1-9B431EB01D13}"/>
                </a:ext>
              </a:extLst>
            </p:cNvPr>
            <p:cNvSpPr/>
            <p:nvPr/>
          </p:nvSpPr>
          <p:spPr>
            <a:xfrm rot="5400000" flipH="1">
              <a:off x="1139493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8A2B688-AE57-3922-9DBF-241E8D66FBBF}"/>
                </a:ext>
              </a:extLst>
            </p:cNvPr>
            <p:cNvSpPr/>
            <p:nvPr/>
          </p:nvSpPr>
          <p:spPr>
            <a:xfrm rot="5400000" flipH="1">
              <a:off x="1118677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BCFDD-76B1-9791-22C1-F922D0CEEB6B}"/>
                </a:ext>
              </a:extLst>
            </p:cNvPr>
            <p:cNvSpPr/>
            <p:nvPr/>
          </p:nvSpPr>
          <p:spPr>
            <a:xfrm rot="5400000" flipH="1">
              <a:off x="1097860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24DCD8-45D5-24AA-3131-DC3B1AFFEE75}"/>
                </a:ext>
              </a:extLst>
            </p:cNvPr>
            <p:cNvSpPr/>
            <p:nvPr/>
          </p:nvSpPr>
          <p:spPr>
            <a:xfrm rot="5400000" flipH="1">
              <a:off x="1077044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0E410E-3BE0-16A5-CB1F-73EDE6BAC55B}"/>
                </a:ext>
              </a:extLst>
            </p:cNvPr>
            <p:cNvSpPr/>
            <p:nvPr/>
          </p:nvSpPr>
          <p:spPr>
            <a:xfrm rot="5400000" flipH="1">
              <a:off x="1056228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34CC69-6D39-537A-7FE7-A614ED501EA4}"/>
                </a:ext>
              </a:extLst>
            </p:cNvPr>
            <p:cNvSpPr/>
            <p:nvPr/>
          </p:nvSpPr>
          <p:spPr>
            <a:xfrm rot="5400000" flipH="1">
              <a:off x="1035411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6A1AAA0-3A10-43AA-702D-E44D13F1B780}"/>
                </a:ext>
              </a:extLst>
            </p:cNvPr>
            <p:cNvSpPr/>
            <p:nvPr/>
          </p:nvSpPr>
          <p:spPr>
            <a:xfrm rot="5400000" flipH="1">
              <a:off x="1014595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15E1C33-2009-3B4C-7670-9EC4A529C464}"/>
                </a:ext>
              </a:extLst>
            </p:cNvPr>
            <p:cNvSpPr/>
            <p:nvPr/>
          </p:nvSpPr>
          <p:spPr>
            <a:xfrm rot="5400000" flipH="1">
              <a:off x="1139493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0AC894-8638-22F2-6F82-6145207009A8}"/>
                </a:ext>
              </a:extLst>
            </p:cNvPr>
            <p:cNvSpPr/>
            <p:nvPr/>
          </p:nvSpPr>
          <p:spPr>
            <a:xfrm rot="5400000" flipH="1">
              <a:off x="1118677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2615423-74A7-21EC-1D40-B04FACF2D165}"/>
                </a:ext>
              </a:extLst>
            </p:cNvPr>
            <p:cNvSpPr/>
            <p:nvPr/>
          </p:nvSpPr>
          <p:spPr>
            <a:xfrm rot="5400000" flipH="1">
              <a:off x="1097860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6032CD-0E35-D8B9-1441-FFA1BA9520CC}"/>
                </a:ext>
              </a:extLst>
            </p:cNvPr>
            <p:cNvSpPr/>
            <p:nvPr/>
          </p:nvSpPr>
          <p:spPr>
            <a:xfrm rot="5400000" flipH="1">
              <a:off x="1077044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E71A65D-984B-1CBE-A78C-F68005BEE814}"/>
                </a:ext>
              </a:extLst>
            </p:cNvPr>
            <p:cNvSpPr/>
            <p:nvPr/>
          </p:nvSpPr>
          <p:spPr>
            <a:xfrm rot="5400000" flipH="1">
              <a:off x="1056228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A90A5E5-A9F3-658D-9B33-A29FE6A3FC18}"/>
                </a:ext>
              </a:extLst>
            </p:cNvPr>
            <p:cNvSpPr/>
            <p:nvPr/>
          </p:nvSpPr>
          <p:spPr>
            <a:xfrm rot="5400000" flipH="1">
              <a:off x="1035411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52D0D3B-8534-5446-DCD4-3A6C3CFF22E0}"/>
                </a:ext>
              </a:extLst>
            </p:cNvPr>
            <p:cNvSpPr/>
            <p:nvPr/>
          </p:nvSpPr>
          <p:spPr>
            <a:xfrm rot="5400000" flipH="1">
              <a:off x="1014595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9952" name="Group 86">
            <a:extLst>
              <a:ext uri="{FF2B5EF4-FFF2-40B4-BE49-F238E27FC236}">
                <a16:creationId xmlns:a16="http://schemas.microsoft.com/office/drawing/2014/main" id="{8E361840-48C5-C7DF-E2FB-04CE29EE1EDF}"/>
              </a:ext>
            </a:extLst>
          </p:cNvPr>
          <p:cNvGrpSpPr>
            <a:grpSpLocks/>
          </p:cNvGrpSpPr>
          <p:nvPr/>
        </p:nvGrpSpPr>
        <p:grpSpPr bwMode="auto">
          <a:xfrm>
            <a:off x="327422" y="3790950"/>
            <a:ext cx="222647" cy="990600"/>
            <a:chOff x="1516396" y="479530"/>
            <a:chExt cx="295759" cy="131972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FC15D1-BE9D-98DA-8639-23FEED817CCE}"/>
                </a:ext>
              </a:extLst>
            </p:cNvPr>
            <p:cNvSpPr/>
            <p:nvPr/>
          </p:nvSpPr>
          <p:spPr>
            <a:xfrm flipH="1">
              <a:off x="1516396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0EE34A7-0429-94F9-512C-608D1449A28F}"/>
                </a:ext>
              </a:extLst>
            </p:cNvPr>
            <p:cNvSpPr/>
            <p:nvPr/>
          </p:nvSpPr>
          <p:spPr>
            <a:xfrm flipH="1">
              <a:off x="1516396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9361FDB-230A-FEB6-4CC9-B7F2B431E69F}"/>
                </a:ext>
              </a:extLst>
            </p:cNvPr>
            <p:cNvSpPr/>
            <p:nvPr/>
          </p:nvSpPr>
          <p:spPr>
            <a:xfrm flipH="1">
              <a:off x="1516396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A2CC88-BB3F-AE98-7640-FE92A22A0C06}"/>
                </a:ext>
              </a:extLst>
            </p:cNvPr>
            <p:cNvSpPr/>
            <p:nvPr/>
          </p:nvSpPr>
          <p:spPr>
            <a:xfrm flipH="1">
              <a:off x="1516396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4BC48-33C3-8968-D620-852231D1579E}"/>
                </a:ext>
              </a:extLst>
            </p:cNvPr>
            <p:cNvSpPr/>
            <p:nvPr/>
          </p:nvSpPr>
          <p:spPr>
            <a:xfrm flipH="1">
              <a:off x="1516396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F7268DE-CD4D-3A76-9557-BC1F9D8B2C08}"/>
                </a:ext>
              </a:extLst>
            </p:cNvPr>
            <p:cNvSpPr/>
            <p:nvPr/>
          </p:nvSpPr>
          <p:spPr>
            <a:xfrm flipH="1">
              <a:off x="1516396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D163728-4C29-90DC-7702-B0019C712BF7}"/>
                </a:ext>
              </a:extLst>
            </p:cNvPr>
            <p:cNvSpPr/>
            <p:nvPr/>
          </p:nvSpPr>
          <p:spPr>
            <a:xfrm flipH="1">
              <a:off x="1516396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94B1E6-1A27-0B95-1AD4-1B23AC5A469B}"/>
                </a:ext>
              </a:extLst>
            </p:cNvPr>
            <p:cNvSpPr/>
            <p:nvPr/>
          </p:nvSpPr>
          <p:spPr>
            <a:xfrm flipH="1">
              <a:off x="1740983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A449F7-22D6-D38F-E7E2-DC8AC8571594}"/>
                </a:ext>
              </a:extLst>
            </p:cNvPr>
            <p:cNvSpPr/>
            <p:nvPr/>
          </p:nvSpPr>
          <p:spPr>
            <a:xfrm flipH="1">
              <a:off x="1740983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7AE8F57-3525-E52E-852E-A6BE7A7E353B}"/>
                </a:ext>
              </a:extLst>
            </p:cNvPr>
            <p:cNvSpPr/>
            <p:nvPr/>
          </p:nvSpPr>
          <p:spPr>
            <a:xfrm flipH="1">
              <a:off x="1740983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1881272-0F68-4021-2461-39BC6F337DCF}"/>
                </a:ext>
              </a:extLst>
            </p:cNvPr>
            <p:cNvSpPr/>
            <p:nvPr/>
          </p:nvSpPr>
          <p:spPr>
            <a:xfrm flipH="1">
              <a:off x="1740983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4A747EB-BBBD-FD93-8B5E-589EBB9E2EF1}"/>
                </a:ext>
              </a:extLst>
            </p:cNvPr>
            <p:cNvSpPr/>
            <p:nvPr/>
          </p:nvSpPr>
          <p:spPr>
            <a:xfrm flipH="1">
              <a:off x="1740983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EB5954-DEFD-19DC-552D-7AE928F3D135}"/>
                </a:ext>
              </a:extLst>
            </p:cNvPr>
            <p:cNvSpPr/>
            <p:nvPr/>
          </p:nvSpPr>
          <p:spPr>
            <a:xfrm flipH="1">
              <a:off x="1740983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EE2196C-550D-C2E0-6C2E-3791ED005F92}"/>
                </a:ext>
              </a:extLst>
            </p:cNvPr>
            <p:cNvSpPr/>
            <p:nvPr/>
          </p:nvSpPr>
          <p:spPr>
            <a:xfrm flipH="1">
              <a:off x="1740983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240">
                <a:defRPr/>
              </a:pPr>
              <a:endParaRPr lang="en-IN" sz="1800">
                <a:solidFill>
                  <a:prstClr val="white"/>
                </a:solidFill>
              </a:endParaRPr>
            </a:p>
          </p:txBody>
        </p:sp>
      </p:grpSp>
      <p:sp>
        <p:nvSpPr>
          <p:cNvPr id="97" name="Freeform 9">
            <a:extLst>
              <a:ext uri="{FF2B5EF4-FFF2-40B4-BE49-F238E27FC236}">
                <a16:creationId xmlns:a16="http://schemas.microsoft.com/office/drawing/2014/main" id="{17E2F4F1-20F1-7AA7-4D35-A7B4DD13DD63}"/>
              </a:ext>
            </a:extLst>
          </p:cNvPr>
          <p:cNvSpPr>
            <a:spLocks/>
          </p:cNvSpPr>
          <p:nvPr/>
        </p:nvSpPr>
        <p:spPr bwMode="auto">
          <a:xfrm>
            <a:off x="2171442" y="1388417"/>
            <a:ext cx="1966936" cy="1303513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 w="9525">
            <a:noFill/>
            <a:round/>
            <a:headEnd/>
            <a:tailEnd/>
          </a:ln>
          <a:effectLst>
            <a:softEdge rad="457200"/>
          </a:effectLst>
        </p:spPr>
        <p:txBody>
          <a:bodyPr/>
          <a:lstStyle/>
          <a:p>
            <a:pPr defTabSz="914240">
              <a:defRPr/>
            </a:pPr>
            <a:endParaRPr lang="en-IN" sz="18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2476364A-7060-96C7-1BB6-AD82DF2469FD}"/>
              </a:ext>
            </a:extLst>
          </p:cNvPr>
          <p:cNvSpPr>
            <a:spLocks/>
          </p:cNvSpPr>
          <p:nvPr/>
        </p:nvSpPr>
        <p:spPr bwMode="auto">
          <a:xfrm>
            <a:off x="1980010" y="965597"/>
            <a:ext cx="1966913" cy="1303734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914240">
              <a:defRPr/>
            </a:pPr>
            <a:endParaRPr lang="en-IN" sz="18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61289608-5125-8567-F989-129F393D3915}"/>
              </a:ext>
            </a:extLst>
          </p:cNvPr>
          <p:cNvSpPr>
            <a:spLocks/>
          </p:cNvSpPr>
          <p:nvPr/>
        </p:nvSpPr>
        <p:spPr bwMode="auto">
          <a:xfrm>
            <a:off x="5624199" y="3061384"/>
            <a:ext cx="1425394" cy="944627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  <a:effectLst>
            <a:softEdge rad="381000"/>
          </a:effectLst>
        </p:spPr>
        <p:txBody>
          <a:bodyPr/>
          <a:lstStyle/>
          <a:p>
            <a:pPr defTabSz="914240">
              <a:defRPr/>
            </a:pPr>
            <a:endParaRPr lang="en-IN" sz="1800">
              <a:solidFill>
                <a:prstClr val="black"/>
              </a:solidFill>
              <a:latin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50">
        <p15:prstTrans prst="peelOff"/>
      </p:transition>
    </mc:Choice>
    <mc:Fallback xmlns="">
      <p:transition spd="slow" advTm="2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DDBADB-B7ED-351B-9E69-A8BD1B0B8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" t="2071" r="8732" b="4418"/>
          <a:stretch/>
        </p:blipFill>
        <p:spPr bwMode="auto">
          <a:xfrm>
            <a:off x="561975" y="1528634"/>
            <a:ext cx="3962401" cy="2819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E9943EFD-5EC1-CA4A-28CA-192E63218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853669"/>
            <a:ext cx="8020050" cy="4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/>
              <a:t>Dấu hiệu nhận biết: Thường con người sẽ chiếm tỷ lệ lớn trong bức tranh</a:t>
            </a:r>
            <a:endParaRPr lang="vi-VN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3A2B0AB4-126D-7D2E-42B5-16E5646C1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326" y="1528634"/>
            <a:ext cx="4058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 marL="285750" indent="-285750" algn="ctr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en-US" altLang="en-US" sz="1800" b="1" dirty="0">
                <a:latin typeface="SVN-Gilroy Medium" pitchFamily="2" charset="77"/>
              </a:rPr>
              <a:t>4 yếu tố phân tích tranh tả người:</a:t>
            </a:r>
            <a:endParaRPr lang="vi-VN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4869A9CF-D05B-EB89-C138-DE053D012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314" y="2087347"/>
            <a:ext cx="1828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7D41"/>
                </a:solidFill>
                <a:latin typeface="SVN-Gilroy Medium" pitchFamily="2" charset="77"/>
              </a:rPr>
              <a:t>🙎🏻‍♂️ Chủ thể 🙎🏻‍♂️</a:t>
            </a:r>
            <a:endParaRPr lang="vi-VN" altLang="en-US" sz="1800" b="1" dirty="0">
              <a:solidFill>
                <a:srgbClr val="FF7D4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6D4CD84-74FB-F232-189E-D2196A84F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2598496"/>
            <a:ext cx="2057400" cy="64633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D45F5"/>
                </a:solidFill>
                <a:latin typeface="SVN-Gilroy Medium" pitchFamily="2" charset="77"/>
              </a:rPr>
              <a:t>✍🏻 Hành động ✍🏻</a:t>
            </a:r>
            <a:endParaRPr lang="vi-VN" altLang="en-US" sz="1800" b="1" dirty="0">
              <a:solidFill>
                <a:srgbClr val="0D45F5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D70AC23-3F4C-8448-022F-DDD847D71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3681" y="3775576"/>
            <a:ext cx="17440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6DAF2D"/>
                </a:solidFill>
                <a:latin typeface="SVN-Gilroy Medium" pitchFamily="2" charset="77"/>
              </a:rPr>
              <a:t>🌆 Bối cảnh 🌆</a:t>
            </a:r>
            <a:endParaRPr lang="vi-VN" altLang="en-US" sz="1800" b="1" dirty="0">
              <a:solidFill>
                <a:srgbClr val="6DAF2D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30B679B9-1870-660D-1AF9-D58B021AD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3187036"/>
            <a:ext cx="205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C000"/>
                </a:solidFill>
                <a:latin typeface="SVN-Gilroy Medium" pitchFamily="2" charset="77"/>
              </a:rPr>
              <a:t>👔 Trang phục 👔 </a:t>
            </a:r>
            <a:endParaRPr lang="vi-VN" altLang="en-US" sz="1800" b="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45C6B2-8FA1-16E5-4FE2-427112C43940}"/>
              </a:ext>
            </a:extLst>
          </p:cNvPr>
          <p:cNvSpPr/>
          <p:nvPr/>
        </p:nvSpPr>
        <p:spPr>
          <a:xfrm>
            <a:off x="2200275" y="147974"/>
            <a:ext cx="4743451" cy="528314"/>
          </a:xfrm>
          <a:prstGeom prst="round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ct val="0"/>
              </a:spcBef>
              <a:buClrTx/>
              <a:defRPr/>
            </a:pPr>
            <a:r>
              <a:rPr lang="en-US" altLang="en-US" sz="3000" b="1" kern="12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TRANH TẢ NGƯỜI</a:t>
            </a:r>
            <a:endParaRPr lang="vi-VN" altLang="en-US" sz="30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4E7960-B74D-708C-3728-A523987138E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249873" y="2410513"/>
            <a:ext cx="3116441" cy="2997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2DAC1B-6BB2-E0A5-D603-3B634F98098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828800" y="2921662"/>
            <a:ext cx="4457700" cy="292901"/>
          </a:xfrm>
          <a:prstGeom prst="line">
            <a:avLst/>
          </a:prstGeom>
          <a:ln w="28575">
            <a:solidFill>
              <a:srgbClr val="0D4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807D60-9E66-8CD3-D2C3-386FB138A45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47065" y="3365724"/>
            <a:ext cx="2839435" cy="14447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2B556B-B56F-B128-84D7-FC9E3952B92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96941" y="3937159"/>
            <a:ext cx="4656740" cy="161583"/>
          </a:xfrm>
          <a:prstGeom prst="line">
            <a:avLst/>
          </a:prstGeom>
          <a:ln w="28575">
            <a:solidFill>
              <a:srgbClr val="6DA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518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A118B008-C052-E6AC-A3A2-D5FFC63E3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1847850"/>
            <a:ext cx="4495800" cy="41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130000"/>
              </a:lnSpc>
              <a:spcBef>
                <a:spcPct val="0"/>
              </a:spcBef>
              <a:buFontTx/>
              <a:buNone/>
              <a:defRPr sz="2800" b="1"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9pPr>
          </a:lstStyle>
          <a:p>
            <a:r>
              <a:rPr lang="vi-VN" altLang="en-US" sz="1400" dirty="0"/>
              <a:t>❌  </a:t>
            </a:r>
            <a:r>
              <a:rPr lang="vi-VN" altLang="en-US" sz="1800" dirty="0"/>
              <a:t>Loại các đáp án có chứa N chỉ người </a:t>
            </a:r>
            <a:endParaRPr lang="vi-VN" altLang="en-US" sz="1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93E8FD-DFA6-5759-EC22-5D9869132A50}"/>
              </a:ext>
            </a:extLst>
          </p:cNvPr>
          <p:cNvSpPr/>
          <p:nvPr/>
        </p:nvSpPr>
        <p:spPr>
          <a:xfrm>
            <a:off x="2200275" y="146513"/>
            <a:ext cx="4743451" cy="528314"/>
          </a:xfrm>
          <a:prstGeom prst="round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spcBef>
                <a:spcPct val="0"/>
              </a:spcBef>
              <a:buClrTx/>
              <a:defRPr/>
            </a:pPr>
            <a:r>
              <a:rPr lang="en-US" altLang="en-US" sz="3000" b="1" kern="12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TRANH TẢ VẬT</a:t>
            </a:r>
            <a:endParaRPr lang="vi-VN" altLang="en-US" sz="30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361522-E80B-4CA9-BA2A-FA170740D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853669"/>
            <a:ext cx="8020050" cy="414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30000"/>
              </a:lnSpc>
              <a:spcBef>
                <a:spcPct val="0"/>
              </a:spcBef>
              <a:buFontTx/>
              <a:buNone/>
              <a:defRPr sz="3600" b="1"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9pPr>
          </a:lstStyle>
          <a:p>
            <a:r>
              <a:rPr lang="en-US" altLang="en-US" sz="1800" dirty="0"/>
              <a:t>Dấu hiệu nhận biết: Trong tranh tả vật sẽ không có người, chỉ có vật</a:t>
            </a:r>
            <a:endParaRPr lang="vi-VN" altLang="en-US" sz="1800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947DE58-5DF2-DFB5-161C-C9AFA2F0B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449141"/>
            <a:ext cx="4495800" cy="1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130000"/>
              </a:lnSpc>
              <a:spcBef>
                <a:spcPct val="0"/>
              </a:spcBef>
              <a:buFontTx/>
              <a:buNone/>
              <a:defRPr sz="2800" b="1"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9pPr>
          </a:lstStyle>
          <a:p>
            <a:r>
              <a:rPr lang="vi-VN" altLang="en-US" sz="1400" dirty="0"/>
              <a:t>❌  </a:t>
            </a:r>
            <a:r>
              <a:rPr lang="vi-VN" altLang="en-US" sz="1800" dirty="0"/>
              <a:t>Loại các đáp án có chứa từ “being”</a:t>
            </a:r>
          </a:p>
          <a:p>
            <a:r>
              <a:rPr lang="vi-VN" altLang="en-US" sz="1800" dirty="0"/>
              <a:t>=&gt; Cấu trúc câu bị động thì hiện tại tiếp diễn: </a:t>
            </a:r>
            <a:r>
              <a:rPr lang="vi-VN" altLang="en-US" sz="1800" u="sng" dirty="0">
                <a:solidFill>
                  <a:srgbClr val="0D45F5"/>
                </a:solidFill>
              </a:rPr>
              <a:t>S + tobe + being + Ved</a:t>
            </a:r>
            <a:endParaRPr lang="vi-VN" altLang="en-US" sz="1400" u="sng" dirty="0">
              <a:solidFill>
                <a:srgbClr val="0D45F5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435A412-1E99-8393-F9DE-8A37C92DB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3768267"/>
            <a:ext cx="4495800" cy="774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130000"/>
              </a:lnSpc>
              <a:spcBef>
                <a:spcPct val="0"/>
              </a:spcBef>
              <a:buFontTx/>
              <a:buNone/>
              <a:defRPr sz="2800" b="1"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SVN-Gilroy" panose="00000500000000000000" pitchFamily="50" charset="0"/>
              </a:defRPr>
            </a:lvl9pPr>
          </a:lstStyle>
          <a:p>
            <a:r>
              <a:rPr lang="vi-VN" altLang="en-US" sz="1400" dirty="0"/>
              <a:t>❗️ </a:t>
            </a:r>
            <a:r>
              <a:rPr lang="vi-VN" altLang="en-US" sz="1800" dirty="0"/>
              <a:t>Chú ý tới vị trí giữa các đồ vật với nhau</a:t>
            </a:r>
            <a:endParaRPr lang="vi-VN" alt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877A2C-CB7C-F510-D5AC-C36F22E9E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" t="4712" r="2920" b="2376"/>
          <a:stretch/>
        </p:blipFill>
        <p:spPr bwMode="auto">
          <a:xfrm>
            <a:off x="304800" y="1528031"/>
            <a:ext cx="3966724" cy="2930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608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68C76B-2C70-4A9A-A637-40FC952C9C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"/>
          <a:stretch/>
        </p:blipFill>
        <p:spPr>
          <a:xfrm>
            <a:off x="9158" y="0"/>
            <a:ext cx="9134841" cy="3814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75BB4A-A793-4AE9-A135-66C5F07BAC22}"/>
              </a:ext>
            </a:extLst>
          </p:cNvPr>
          <p:cNvSpPr/>
          <p:nvPr/>
        </p:nvSpPr>
        <p:spPr>
          <a:xfrm>
            <a:off x="0" y="3814730"/>
            <a:ext cx="9144000" cy="132877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720000" y="3403000"/>
            <a:ext cx="512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7900"/>
                </a:solidFill>
                <a:latin typeface="SVN-Gilroy" panose="00000500000000000000" pitchFamily="50" charset="0"/>
              </a:rPr>
              <a:t>ACTUAL TEST 1</a:t>
            </a:r>
            <a:endParaRPr sz="5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sp>
        <p:nvSpPr>
          <p:cNvPr id="245" name="Google Shape;245;p33"/>
          <p:cNvSpPr txBox="1">
            <a:spLocks noGrp="1"/>
          </p:cNvSpPr>
          <p:nvPr>
            <p:ph type="title" idx="2"/>
          </p:nvPr>
        </p:nvSpPr>
        <p:spPr>
          <a:xfrm>
            <a:off x="6238500" y="3147550"/>
            <a:ext cx="2185500" cy="15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VN-Gilroy" panose="00000500000000000000" pitchFamily="50" charset="0"/>
              </a:rPr>
              <a:t>01</a:t>
            </a:r>
            <a:endParaRPr b="1">
              <a:latin typeface="SVN-Gilroy" panose="00000500000000000000" pitchFamily="50" charset="0"/>
            </a:endParaRPr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1"/>
          </p:nvPr>
        </p:nvSpPr>
        <p:spPr>
          <a:xfrm>
            <a:off x="731225" y="4158600"/>
            <a:ext cx="51228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VN-Gilroy" panose="00000500000000000000" pitchFamily="50" charset="0"/>
              </a:rPr>
              <a:t>ZENLISH – HỌC TOEIC 1 LẦN LÀ ĐẠT</a:t>
            </a:r>
            <a:endParaRPr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8625F-CDF6-8EAF-2DA9-C17ADEC31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96" y="-131520"/>
            <a:ext cx="1333119" cy="938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01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46F34-3233-432F-5A62-B22C34B1B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3474F-5C50-DCEB-1657-8B371F7C2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9" y="261790"/>
            <a:ext cx="6395661" cy="4543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01">
            <a:hlinkClick r:id="" action="ppaction://media"/>
            <a:extLst>
              <a:ext uri="{FF2B5EF4-FFF2-40B4-BE49-F238E27FC236}">
                <a16:creationId xmlns:a16="http://schemas.microsoft.com/office/drawing/2014/main" id="{F231CF1B-DCBF-3E9F-7EAB-657E04A864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66416" y="3201408"/>
            <a:ext cx="1127774" cy="112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6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B8B74F-25E9-4A42-B282-BD5A0C4CDA96}"/>
              </a:ext>
            </a:extLst>
          </p:cNvPr>
          <p:cNvSpPr/>
          <p:nvPr/>
        </p:nvSpPr>
        <p:spPr>
          <a:xfrm>
            <a:off x="0" y="0"/>
            <a:ext cx="70952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70B2A-8BE7-4A47-827C-FF2D966AF605}"/>
              </a:ext>
            </a:extLst>
          </p:cNvPr>
          <p:cNvSpPr/>
          <p:nvPr/>
        </p:nvSpPr>
        <p:spPr>
          <a:xfrm>
            <a:off x="7095280" y="0"/>
            <a:ext cx="2048719" cy="5143500"/>
          </a:xfrm>
          <a:prstGeom prst="rect">
            <a:avLst/>
          </a:prstGeom>
          <a:solidFill>
            <a:srgbClr val="00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VN-Gilroy" panose="00000500000000000000" pitchFamily="50" charset="0"/>
            </a:endParaRPr>
          </a:p>
        </p:txBody>
      </p:sp>
      <p:sp>
        <p:nvSpPr>
          <p:cNvPr id="450" name="Google Shape;450;p46"/>
          <p:cNvSpPr txBox="1">
            <a:spLocks noGrp="1"/>
          </p:cNvSpPr>
          <p:nvPr>
            <p:ph type="body" idx="1"/>
          </p:nvPr>
        </p:nvSpPr>
        <p:spPr>
          <a:xfrm>
            <a:off x="7506760" y="814320"/>
            <a:ext cx="1328670" cy="18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7900"/>
                </a:solidFill>
                <a:latin typeface="SVN-Gilroy" panose="00000500000000000000" pitchFamily="50" charset="0"/>
              </a:rPr>
              <a:t>02</a:t>
            </a:r>
            <a:endParaRPr sz="6000" b="1" dirty="0">
              <a:solidFill>
                <a:srgbClr val="FF7900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D6645-C9C1-9453-F71A-96B04D512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58" y="-102347"/>
            <a:ext cx="993432" cy="699247"/>
          </a:xfrm>
          <a:prstGeom prst="rect">
            <a:avLst/>
          </a:prstGeom>
        </p:spPr>
      </p:pic>
      <p:pic>
        <p:nvPicPr>
          <p:cNvPr id="8" name="02">
            <a:hlinkClick r:id="" action="ppaction://media"/>
            <a:extLst>
              <a:ext uri="{FF2B5EF4-FFF2-40B4-BE49-F238E27FC236}">
                <a16:creationId xmlns:a16="http://schemas.microsoft.com/office/drawing/2014/main" id="{610681BD-4C92-2322-0098-8299DF3E7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6760" y="3000510"/>
            <a:ext cx="1328670" cy="1328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BFA9C-CC9F-65C5-1A43-A0B3E9096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9" y="246223"/>
            <a:ext cx="6436901" cy="4651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8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al Monthly Newsletter by Slidesgo">
  <a:themeElements>
    <a:clrScheme name="Simple Light">
      <a:dk1>
        <a:srgbClr val="272727"/>
      </a:dk1>
      <a:lt1>
        <a:srgbClr val="FFFFFF"/>
      </a:lt1>
      <a:dk2>
        <a:srgbClr val="FFAF4A"/>
      </a:dk2>
      <a:lt2>
        <a:srgbClr val="B7B7B7"/>
      </a:lt2>
      <a:accent1>
        <a:srgbClr val="272727"/>
      </a:accent1>
      <a:accent2>
        <a:srgbClr val="FFAF4A"/>
      </a:accent2>
      <a:accent3>
        <a:srgbClr val="B7B7B7"/>
      </a:accent3>
      <a:accent4>
        <a:srgbClr val="FFFFFF"/>
      </a:accent4>
      <a:accent5>
        <a:srgbClr val="FFAF4A"/>
      </a:accent5>
      <a:accent6>
        <a:srgbClr val="B7B7B7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800</Words>
  <Application>Microsoft Office PowerPoint</Application>
  <PresentationFormat>On-screen Show (16:9)</PresentationFormat>
  <Paragraphs>156</Paragraphs>
  <Slides>49</Slides>
  <Notes>24</Notes>
  <HiddenSlides>0</HiddenSlides>
  <MMClips>36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Roboto Condensed</vt:lpstr>
      <vt:lpstr>SVN-Gilroy Black</vt:lpstr>
      <vt:lpstr>Wingdings</vt:lpstr>
      <vt:lpstr>Rubik Light</vt:lpstr>
      <vt:lpstr>Calibri</vt:lpstr>
      <vt:lpstr>Segoe UI</vt:lpstr>
      <vt:lpstr>SVN-Gilroy XBold</vt:lpstr>
      <vt:lpstr>SVN-Gilroy Medium</vt:lpstr>
      <vt:lpstr>SVN-Gilroy</vt:lpstr>
      <vt:lpstr>SVN-Gilroy SemiBold</vt:lpstr>
      <vt:lpstr>Arial</vt:lpstr>
      <vt:lpstr>SVN-Gilroy Heavy</vt:lpstr>
      <vt:lpstr>Segoe UI Black</vt:lpstr>
      <vt:lpstr>Dival Monthly Newsletter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TEST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TEST 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TEST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TEST 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TEST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TEST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SUBMARINE Listening lesson 1</dc:title>
  <dc:creator>ADMIN</dc:creator>
  <cp:lastModifiedBy>vu linh</cp:lastModifiedBy>
  <cp:revision>58</cp:revision>
  <dcterms:modified xsi:type="dcterms:W3CDTF">2025-02-18T22:44:45Z</dcterms:modified>
</cp:coreProperties>
</file>